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45" r:id="rId2"/>
    <p:sldId id="256" r:id="rId3"/>
    <p:sldId id="443" r:id="rId4"/>
    <p:sldId id="359" r:id="rId5"/>
    <p:sldId id="263" r:id="rId6"/>
    <p:sldId id="258" r:id="rId7"/>
    <p:sldId id="436" r:id="rId8"/>
    <p:sldId id="362" r:id="rId9"/>
    <p:sldId id="371" r:id="rId10"/>
    <p:sldId id="264" r:id="rId11"/>
    <p:sldId id="265" r:id="rId12"/>
    <p:sldId id="446" r:id="rId13"/>
    <p:sldId id="365" r:id="rId14"/>
    <p:sldId id="425" r:id="rId15"/>
    <p:sldId id="424" r:id="rId16"/>
    <p:sldId id="269" r:id="rId17"/>
    <p:sldId id="366" r:id="rId18"/>
    <p:sldId id="275" r:id="rId19"/>
    <p:sldId id="367" r:id="rId20"/>
    <p:sldId id="277" r:id="rId21"/>
    <p:sldId id="278" r:id="rId22"/>
    <p:sldId id="368" r:id="rId23"/>
    <p:sldId id="448" r:id="rId24"/>
    <p:sldId id="283" r:id="rId25"/>
    <p:sldId id="284" r:id="rId26"/>
    <p:sldId id="285" r:id="rId27"/>
    <p:sldId id="287" r:id="rId28"/>
    <p:sldId id="352" r:id="rId29"/>
    <p:sldId id="393" r:id="rId30"/>
    <p:sldId id="407" r:id="rId31"/>
    <p:sldId id="408" r:id="rId32"/>
    <p:sldId id="409" r:id="rId33"/>
    <p:sldId id="397" r:id="rId34"/>
    <p:sldId id="369" r:id="rId35"/>
    <p:sldId id="294" r:id="rId36"/>
    <p:sldId id="295" r:id="rId37"/>
    <p:sldId id="296" r:id="rId38"/>
    <p:sldId id="437" r:id="rId39"/>
    <p:sldId id="298" r:id="rId40"/>
    <p:sldId id="300" r:id="rId41"/>
    <p:sldId id="438" r:id="rId42"/>
    <p:sldId id="301" r:id="rId43"/>
    <p:sldId id="355" r:id="rId44"/>
    <p:sldId id="414" r:id="rId45"/>
    <p:sldId id="415" r:id="rId46"/>
    <p:sldId id="302" r:id="rId47"/>
    <p:sldId id="305" r:id="rId48"/>
    <p:sldId id="307" r:id="rId49"/>
    <p:sldId id="310" r:id="rId50"/>
    <p:sldId id="439" r:id="rId51"/>
    <p:sldId id="313" r:id="rId52"/>
    <p:sldId id="314" r:id="rId53"/>
    <p:sldId id="315" r:id="rId54"/>
    <p:sldId id="316" r:id="rId55"/>
    <p:sldId id="318" r:id="rId56"/>
    <p:sldId id="356" r:id="rId57"/>
    <p:sldId id="357" r:id="rId58"/>
    <p:sldId id="319" r:id="rId59"/>
    <p:sldId id="416" r:id="rId60"/>
    <p:sldId id="320" r:id="rId61"/>
    <p:sldId id="321" r:id="rId62"/>
    <p:sldId id="392" r:id="rId63"/>
    <p:sldId id="322" r:id="rId64"/>
    <p:sldId id="323" r:id="rId65"/>
    <p:sldId id="325" r:id="rId66"/>
    <p:sldId id="440" r:id="rId67"/>
    <p:sldId id="326" r:id="rId68"/>
    <p:sldId id="370" r:id="rId69"/>
    <p:sldId id="329" r:id="rId70"/>
    <p:sldId id="330" r:id="rId71"/>
    <p:sldId id="384" r:id="rId72"/>
    <p:sldId id="388" r:id="rId73"/>
    <p:sldId id="390" r:id="rId74"/>
    <p:sldId id="427" r:id="rId75"/>
    <p:sldId id="428" r:id="rId76"/>
    <p:sldId id="378" r:id="rId77"/>
    <p:sldId id="382" r:id="rId78"/>
    <p:sldId id="383" r:id="rId79"/>
    <p:sldId id="420" r:id="rId80"/>
    <p:sldId id="418" r:id="rId81"/>
    <p:sldId id="447" r:id="rId82"/>
    <p:sldId id="335" r:id="rId83"/>
    <p:sldId id="402" r:id="rId84"/>
    <p:sldId id="404" r:id="rId85"/>
    <p:sldId id="406" r:id="rId86"/>
    <p:sldId id="405" r:id="rId87"/>
    <p:sldId id="332" r:id="rId88"/>
    <p:sldId id="449" r:id="rId89"/>
    <p:sldId id="410" r:id="rId90"/>
    <p:sldId id="333" r:id="rId91"/>
    <p:sldId id="334" r:id="rId92"/>
    <p:sldId id="417" r:id="rId93"/>
    <p:sldId id="421" r:id="rId94"/>
    <p:sldId id="422" r:id="rId95"/>
    <p:sldId id="441" r:id="rId96"/>
    <p:sldId id="338" r:id="rId97"/>
    <p:sldId id="339" r:id="rId98"/>
    <p:sldId id="442" r:id="rId99"/>
    <p:sldId id="342" r:id="rId100"/>
    <p:sldId id="343" r:id="rId101"/>
    <p:sldId id="444"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7" autoAdjust="0"/>
    <p:restoredTop sz="94660"/>
  </p:normalViewPr>
  <p:slideViewPr>
    <p:cSldViewPr snapToGrid="0">
      <p:cViewPr varScale="1">
        <p:scale>
          <a:sx n="75" d="100"/>
          <a:sy n="75" d="100"/>
        </p:scale>
        <p:origin x="5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AE5C4-3F55-45BA-B9DD-49BB87B93AE4}"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FD0D50D2-6B92-45AC-A210-508E4E9011E0}">
      <dgm:prSet phldrT="[Text]" custT="1"/>
      <dgm:spPr/>
      <dgm:t>
        <a:bodyPr/>
        <a:lstStyle/>
        <a:p>
          <a:r>
            <a:rPr lang="en-US" sz="4400" dirty="0" smtClean="0"/>
            <a:t>LHy</a:t>
          </a:r>
          <a:endParaRPr lang="en-US" sz="4400" dirty="0"/>
        </a:p>
      </dgm:t>
    </dgm:pt>
    <dgm:pt modelId="{86D44926-77C2-4F00-AEA2-FC767F3CF1CC}" type="parTrans" cxnId="{498C3F05-67D4-4D85-8A6A-39105A011A15}">
      <dgm:prSet/>
      <dgm:spPr/>
      <dgm:t>
        <a:bodyPr/>
        <a:lstStyle/>
        <a:p>
          <a:endParaRPr lang="en-US"/>
        </a:p>
      </dgm:t>
    </dgm:pt>
    <dgm:pt modelId="{228517DC-02E3-4EA4-A1F0-F8F3A772B1B0}" type="sibTrans" cxnId="{498C3F05-67D4-4D85-8A6A-39105A011A15}">
      <dgm:prSet/>
      <dgm:spPr/>
      <dgm:t>
        <a:bodyPr/>
        <a:lstStyle/>
        <a:p>
          <a:endParaRPr lang="en-US"/>
        </a:p>
      </dgm:t>
    </dgm:pt>
    <dgm:pt modelId="{887673CA-9641-4DE1-B3BE-189A54A4D337}">
      <dgm:prSet phldrT="[Text]" custT="1"/>
      <dgm:spPr/>
      <dgm:t>
        <a:bodyPr/>
        <a:lstStyle/>
        <a:p>
          <a:r>
            <a:rPr lang="en-US" sz="2800" dirty="0" smtClean="0"/>
            <a:t>LAHy</a:t>
          </a:r>
          <a:endParaRPr lang="en-US" sz="2800" dirty="0"/>
        </a:p>
      </dgm:t>
    </dgm:pt>
    <dgm:pt modelId="{CE42568C-DF03-4043-80BE-74BA8D2E9632}" type="parTrans" cxnId="{5B8E41BF-94DD-460D-B8E1-67CEE79BD1AD}">
      <dgm:prSet/>
      <dgm:spPr/>
      <dgm:t>
        <a:bodyPr/>
        <a:lstStyle/>
        <a:p>
          <a:endParaRPr lang="en-US"/>
        </a:p>
      </dgm:t>
    </dgm:pt>
    <dgm:pt modelId="{C7379130-FF29-4DDA-8863-E5335B853EDF}" type="sibTrans" cxnId="{5B8E41BF-94DD-460D-B8E1-67CEE79BD1AD}">
      <dgm:prSet/>
      <dgm:spPr/>
      <dgm:t>
        <a:bodyPr/>
        <a:lstStyle/>
        <a:p>
          <a:endParaRPr lang="en-US"/>
        </a:p>
      </dgm:t>
    </dgm:pt>
    <dgm:pt modelId="{8FCD3CD5-D940-4462-B5FF-03FDA350E7C4}">
      <dgm:prSet phldrT="[Text]" custT="1"/>
      <dgm:spPr/>
      <dgm:t>
        <a:bodyPr/>
        <a:lstStyle/>
        <a:p>
          <a:r>
            <a:rPr lang="en-US" sz="2400" dirty="0" smtClean="0">
              <a:latin typeface="Arial" panose="020B0604020202020204" pitchFamily="34" charset="0"/>
              <a:cs typeface="Arial" panose="020B0604020202020204" pitchFamily="34" charset="0"/>
            </a:rPr>
            <a:t>female:male ratio = 4:1</a:t>
          </a:r>
          <a:endParaRPr lang="en-US" sz="2400" dirty="0"/>
        </a:p>
      </dgm:t>
    </dgm:pt>
    <dgm:pt modelId="{0963239B-A5E1-459C-862F-56FD50AB7442}" type="parTrans" cxnId="{E3299E39-7A66-4FFD-943C-761257D0A0C6}">
      <dgm:prSet/>
      <dgm:spPr/>
      <dgm:t>
        <a:bodyPr/>
        <a:lstStyle/>
        <a:p>
          <a:endParaRPr lang="en-US"/>
        </a:p>
      </dgm:t>
    </dgm:pt>
    <dgm:pt modelId="{0A11C6D5-38F7-4E0B-A3ED-457C5F3845DC}" type="sibTrans" cxnId="{E3299E39-7A66-4FFD-943C-761257D0A0C6}">
      <dgm:prSet/>
      <dgm:spPr/>
      <dgm:t>
        <a:bodyPr/>
        <a:lstStyle/>
        <a:p>
          <a:endParaRPr lang="en-US"/>
        </a:p>
      </dgm:t>
    </dgm:pt>
    <dgm:pt modelId="{216A1C24-B4F0-4C2F-924C-0D08043237A6}">
      <dgm:prSet phldrT="[Text]"/>
      <dgm:spPr/>
      <dgm:t>
        <a:bodyPr/>
        <a:lstStyle/>
        <a:p>
          <a:r>
            <a:rPr lang="en-US" dirty="0" smtClean="0">
              <a:latin typeface="Arial" panose="020B0604020202020204" pitchFamily="34" charset="0"/>
              <a:cs typeface="Arial" panose="020B0604020202020204" pitchFamily="34" charset="0"/>
            </a:rPr>
            <a:t>associated with late  pregnancy or the postpartum period, </a:t>
          </a:r>
          <a:endParaRPr lang="en-US" dirty="0"/>
        </a:p>
      </dgm:t>
    </dgm:pt>
    <dgm:pt modelId="{1C17ECD5-6361-4D2E-B902-6773CBBD5661}" type="parTrans" cxnId="{B156E376-175C-4B4C-9E0E-4C4C64242F2A}">
      <dgm:prSet/>
      <dgm:spPr/>
      <dgm:t>
        <a:bodyPr/>
        <a:lstStyle/>
        <a:p>
          <a:endParaRPr lang="en-US"/>
        </a:p>
      </dgm:t>
    </dgm:pt>
    <dgm:pt modelId="{9D2CA689-B4CB-4AFD-803B-CB6F848D7023}" type="sibTrans" cxnId="{B156E376-175C-4B4C-9E0E-4C4C64242F2A}">
      <dgm:prSet/>
      <dgm:spPr/>
      <dgm:t>
        <a:bodyPr/>
        <a:lstStyle/>
        <a:p>
          <a:endParaRPr lang="en-US"/>
        </a:p>
      </dgm:t>
    </dgm:pt>
    <dgm:pt modelId="{CB3BFA21-7368-440F-A691-4FC070D8DD4B}">
      <dgm:prSet phldrT="[Text]" custT="1"/>
      <dgm:spPr/>
      <dgm:t>
        <a:bodyPr/>
        <a:lstStyle/>
        <a:p>
          <a:r>
            <a:rPr lang="en-US" sz="2800" dirty="0" smtClean="0"/>
            <a:t>LINHy</a:t>
          </a:r>
          <a:endParaRPr lang="en-US" sz="2800" dirty="0"/>
        </a:p>
      </dgm:t>
    </dgm:pt>
    <dgm:pt modelId="{A7DF6C03-E5FF-4903-B0A5-156E63D847BD}" type="parTrans" cxnId="{335705AE-78F9-4118-9167-1025DF12FC16}">
      <dgm:prSet/>
      <dgm:spPr/>
      <dgm:t>
        <a:bodyPr/>
        <a:lstStyle/>
        <a:p>
          <a:endParaRPr lang="en-US"/>
        </a:p>
      </dgm:t>
    </dgm:pt>
    <dgm:pt modelId="{8987D742-AF48-4330-B7C5-D19F7B0CAF8F}" type="sibTrans" cxnId="{335705AE-78F9-4118-9167-1025DF12FC16}">
      <dgm:prSet/>
      <dgm:spPr/>
      <dgm:t>
        <a:bodyPr/>
        <a:lstStyle/>
        <a:p>
          <a:endParaRPr lang="en-US"/>
        </a:p>
      </dgm:t>
    </dgm:pt>
    <dgm:pt modelId="{09C2A1E7-D3C1-4116-9EE7-A42078293EB7}">
      <dgm:prSet phldrT="[Text]" custT="1"/>
      <dgm:spPr/>
      <dgm:t>
        <a:bodyPr/>
        <a:lstStyle/>
        <a:p>
          <a:r>
            <a:rPr lang="en-US" sz="2400" dirty="0" smtClean="0">
              <a:latin typeface="Arial" panose="020B0604020202020204" pitchFamily="34" charset="0"/>
              <a:cs typeface="Arial" panose="020B0604020202020204" pitchFamily="34" charset="0"/>
            </a:rPr>
            <a:t>female:male ratio = 1:1</a:t>
          </a:r>
          <a:endParaRPr lang="en-US" sz="2400" dirty="0"/>
        </a:p>
      </dgm:t>
    </dgm:pt>
    <dgm:pt modelId="{3D8EF3C7-ECD1-4BB9-9E38-1CD8DD79E903}" type="parTrans" cxnId="{CCE2E396-1F6F-4546-A3FC-75CD6E93884E}">
      <dgm:prSet/>
      <dgm:spPr/>
      <dgm:t>
        <a:bodyPr/>
        <a:lstStyle/>
        <a:p>
          <a:endParaRPr lang="en-US"/>
        </a:p>
      </dgm:t>
    </dgm:pt>
    <dgm:pt modelId="{DF900C83-1867-4690-AEBD-C43B76C4FD40}" type="sibTrans" cxnId="{CCE2E396-1F6F-4546-A3FC-75CD6E93884E}">
      <dgm:prSet/>
      <dgm:spPr/>
      <dgm:t>
        <a:bodyPr/>
        <a:lstStyle/>
        <a:p>
          <a:endParaRPr lang="en-US"/>
        </a:p>
      </dgm:t>
    </dgm:pt>
    <dgm:pt modelId="{8DA71547-C887-4751-8CE2-4815BA580B78}">
      <dgm:prSet custT="1"/>
      <dgm:spPr/>
      <dgm:t>
        <a:bodyPr/>
        <a:lstStyle/>
        <a:p>
          <a:r>
            <a:rPr lang="en-US" sz="2400" dirty="0" smtClean="0">
              <a:latin typeface="Arial" panose="020B0604020202020204" pitchFamily="34" charset="0"/>
              <a:cs typeface="Arial" panose="020B0604020202020204" pitchFamily="34" charset="0"/>
            </a:rPr>
            <a:t>female:male ratio = 1.9:1</a:t>
          </a:r>
          <a:endParaRPr lang="en-US" sz="2400" dirty="0"/>
        </a:p>
      </dgm:t>
    </dgm:pt>
    <dgm:pt modelId="{9BF872F5-9D05-409A-A090-B5CA8B40F10E}" type="parTrans" cxnId="{293E0A30-0FCF-4ED7-A1E7-941578DEEA07}">
      <dgm:prSet/>
      <dgm:spPr/>
      <dgm:t>
        <a:bodyPr/>
        <a:lstStyle/>
        <a:p>
          <a:endParaRPr lang="en-US"/>
        </a:p>
      </dgm:t>
    </dgm:pt>
    <dgm:pt modelId="{05639474-792B-42CD-BF19-A10EFD1C34EA}" type="sibTrans" cxnId="{293E0A30-0FCF-4ED7-A1E7-941578DEEA07}">
      <dgm:prSet/>
      <dgm:spPr/>
      <dgm:t>
        <a:bodyPr/>
        <a:lstStyle/>
        <a:p>
          <a:endParaRPr lang="en-US"/>
        </a:p>
      </dgm:t>
    </dgm:pt>
    <dgm:pt modelId="{34443A96-BD13-4DA0-B7A7-D44220468263}">
      <dgm:prSet custT="1"/>
      <dgm:spPr/>
      <dgm:t>
        <a:bodyPr/>
        <a:lstStyle/>
        <a:p>
          <a:r>
            <a:rPr lang="en-US" sz="2800" dirty="0" smtClean="0"/>
            <a:t>LPAHy</a:t>
          </a:r>
          <a:endParaRPr lang="en-US" sz="2800" dirty="0"/>
        </a:p>
      </dgm:t>
    </dgm:pt>
    <dgm:pt modelId="{827A5C9C-96CF-4B82-AE14-C8DEB5B64F6E}" type="parTrans" cxnId="{1683DB36-CB59-4224-9627-E2EB9DD1C51E}">
      <dgm:prSet/>
      <dgm:spPr/>
      <dgm:t>
        <a:bodyPr/>
        <a:lstStyle/>
        <a:p>
          <a:endParaRPr lang="en-US"/>
        </a:p>
      </dgm:t>
    </dgm:pt>
    <dgm:pt modelId="{502F747B-B5E2-4B60-85D1-033698377C59}" type="sibTrans" cxnId="{1683DB36-CB59-4224-9627-E2EB9DD1C51E}">
      <dgm:prSet/>
      <dgm:spPr/>
      <dgm:t>
        <a:bodyPr/>
        <a:lstStyle/>
        <a:p>
          <a:endParaRPr lang="en-US"/>
        </a:p>
      </dgm:t>
    </dgm:pt>
    <dgm:pt modelId="{30A17A73-EABF-4FEF-87B6-C46F6E2A78FD}">
      <dgm:prSet custT="1"/>
      <dgm:spPr/>
      <dgm:t>
        <a:bodyPr/>
        <a:lstStyle/>
        <a:p>
          <a:r>
            <a:rPr lang="en-US" sz="1800" dirty="0" smtClean="0">
              <a:latin typeface="Arial" panose="020B0604020202020204" pitchFamily="34" charset="0"/>
              <a:cs typeface="Arial" panose="020B0604020202020204" pitchFamily="34" charset="0"/>
            </a:rPr>
            <a:t>mean age of presentation is 39 ± 20 years </a:t>
          </a:r>
          <a:endParaRPr lang="en-US" sz="1800" dirty="0"/>
        </a:p>
      </dgm:t>
    </dgm:pt>
    <dgm:pt modelId="{F1FD478F-5771-4BCD-ACAC-FBB69B474E32}" type="parTrans" cxnId="{5CFD509E-6B11-49FA-8211-97919987A93F}">
      <dgm:prSet/>
      <dgm:spPr/>
      <dgm:t>
        <a:bodyPr/>
        <a:lstStyle/>
        <a:p>
          <a:endParaRPr lang="en-US"/>
        </a:p>
      </dgm:t>
    </dgm:pt>
    <dgm:pt modelId="{833296FD-83B6-40BF-92AC-E6E1D56F861C}" type="sibTrans" cxnId="{5CFD509E-6B11-49FA-8211-97919987A93F}">
      <dgm:prSet/>
      <dgm:spPr/>
      <dgm:t>
        <a:bodyPr/>
        <a:lstStyle/>
        <a:p>
          <a:endParaRPr lang="en-US"/>
        </a:p>
      </dgm:t>
    </dgm:pt>
    <dgm:pt modelId="{5A785607-052C-4123-9E25-BE23A1B191C0}">
      <dgm:prSet custT="1"/>
      <dgm:spPr/>
      <dgm:t>
        <a:bodyPr/>
        <a:lstStyle/>
        <a:p>
          <a:r>
            <a:rPr lang="en-US" sz="1600" dirty="0" smtClean="0">
              <a:latin typeface="Arial" panose="020B0604020202020204" pitchFamily="34" charset="0"/>
              <a:cs typeface="Arial" panose="020B0604020202020204" pitchFamily="34" charset="0"/>
            </a:rPr>
            <a:t>younger age for women (35 ± 13 years) as compared to men (49 ± 16 years). </a:t>
          </a:r>
          <a:endParaRPr lang="en-US" sz="1600" dirty="0"/>
        </a:p>
      </dgm:t>
    </dgm:pt>
    <dgm:pt modelId="{5097EB71-08F3-4C7D-AA64-FA4D60085EF6}" type="parTrans" cxnId="{FC4E2968-DBFD-45CD-9A2E-75135A0ED592}">
      <dgm:prSet/>
      <dgm:spPr/>
      <dgm:t>
        <a:bodyPr/>
        <a:lstStyle/>
        <a:p>
          <a:endParaRPr lang="en-US"/>
        </a:p>
      </dgm:t>
    </dgm:pt>
    <dgm:pt modelId="{EC2FB96A-2F76-417A-93E2-28A026DF0E6C}" type="sibTrans" cxnId="{FC4E2968-DBFD-45CD-9A2E-75135A0ED592}">
      <dgm:prSet/>
      <dgm:spPr/>
      <dgm:t>
        <a:bodyPr/>
        <a:lstStyle/>
        <a:p>
          <a:endParaRPr lang="en-US"/>
        </a:p>
      </dgm:t>
    </dgm:pt>
    <dgm:pt modelId="{1BF2C77D-AB8D-456B-A17B-AECB6B471B04}">
      <dgm:prSet custT="1"/>
      <dgm:spPr/>
      <dgm:t>
        <a:bodyPr/>
        <a:lstStyle/>
        <a:p>
          <a:r>
            <a:rPr lang="en-US" sz="1800" dirty="0" smtClean="0">
              <a:latin typeface="Arial" panose="020B0604020202020204" pitchFamily="34" charset="0"/>
              <a:cs typeface="Arial" panose="020B0604020202020204" pitchFamily="34" charset="0"/>
            </a:rPr>
            <a:t>mean age of presentation is 43 ± 17 years  </a:t>
          </a:r>
          <a:endParaRPr lang="en-US" sz="1800" dirty="0"/>
        </a:p>
      </dgm:t>
    </dgm:pt>
    <dgm:pt modelId="{5A6C9D53-65C9-42C3-9CD5-3CEF66B7E1E2}" type="sibTrans" cxnId="{24C44255-B2E4-4ABB-AA17-B59A5FFFAFCD}">
      <dgm:prSet/>
      <dgm:spPr/>
      <dgm:t>
        <a:bodyPr/>
        <a:lstStyle/>
        <a:p>
          <a:endParaRPr lang="en-US"/>
        </a:p>
      </dgm:t>
    </dgm:pt>
    <dgm:pt modelId="{38483C92-84FF-43F8-9E50-B03669E4B6F1}" type="parTrans" cxnId="{24C44255-B2E4-4ABB-AA17-B59A5FFFAFCD}">
      <dgm:prSet/>
      <dgm:spPr/>
      <dgm:t>
        <a:bodyPr/>
        <a:lstStyle/>
        <a:p>
          <a:endParaRPr lang="en-US"/>
        </a:p>
      </dgm:t>
    </dgm:pt>
    <dgm:pt modelId="{5694EFAE-6441-4846-BA56-C1560C92C074}" type="pres">
      <dgm:prSet presAssocID="{9E5AE5C4-3F55-45BA-B9DD-49BB87B93AE4}" presName="diagram" presStyleCnt="0">
        <dgm:presLayoutVars>
          <dgm:chPref val="1"/>
          <dgm:dir/>
          <dgm:animOne val="branch"/>
          <dgm:animLvl val="lvl"/>
          <dgm:resizeHandles val="exact"/>
        </dgm:presLayoutVars>
      </dgm:prSet>
      <dgm:spPr/>
    </dgm:pt>
    <dgm:pt modelId="{D8731373-40B9-4234-83B5-AE195F7EAB4B}" type="pres">
      <dgm:prSet presAssocID="{FD0D50D2-6B92-45AC-A210-508E4E9011E0}" presName="root1" presStyleCnt="0"/>
      <dgm:spPr/>
    </dgm:pt>
    <dgm:pt modelId="{D75E581F-BB56-4D94-9257-884E6BA6495E}" type="pres">
      <dgm:prSet presAssocID="{FD0D50D2-6B92-45AC-A210-508E4E9011E0}" presName="LevelOneTextNode" presStyleLbl="node0" presStyleIdx="0" presStyleCnt="1" custScaleX="175702" custLinFactNeighborX="-52997" custLinFactNeighborY="-16561">
        <dgm:presLayoutVars>
          <dgm:chPref val="3"/>
        </dgm:presLayoutVars>
      </dgm:prSet>
      <dgm:spPr/>
      <dgm:t>
        <a:bodyPr/>
        <a:lstStyle/>
        <a:p>
          <a:endParaRPr lang="en-US"/>
        </a:p>
      </dgm:t>
    </dgm:pt>
    <dgm:pt modelId="{A6B8512D-771D-4FF8-9735-9B9951FDD32B}" type="pres">
      <dgm:prSet presAssocID="{FD0D50D2-6B92-45AC-A210-508E4E9011E0}" presName="level2hierChild" presStyleCnt="0"/>
      <dgm:spPr/>
    </dgm:pt>
    <dgm:pt modelId="{952497C1-D154-46D0-B890-F78A2BC73B9E}" type="pres">
      <dgm:prSet presAssocID="{CE42568C-DF03-4043-80BE-74BA8D2E9632}" presName="conn2-1" presStyleLbl="parChTrans1D2" presStyleIdx="0" presStyleCnt="3"/>
      <dgm:spPr/>
    </dgm:pt>
    <dgm:pt modelId="{A1070888-E54B-4F55-AC00-16E0ABBAE56F}" type="pres">
      <dgm:prSet presAssocID="{CE42568C-DF03-4043-80BE-74BA8D2E9632}" presName="connTx" presStyleLbl="parChTrans1D2" presStyleIdx="0" presStyleCnt="3"/>
      <dgm:spPr/>
    </dgm:pt>
    <dgm:pt modelId="{5258785A-EDFC-45F8-852C-CE5724F8E8D5}" type="pres">
      <dgm:prSet presAssocID="{887673CA-9641-4DE1-B3BE-189A54A4D337}" presName="root2" presStyleCnt="0"/>
      <dgm:spPr/>
    </dgm:pt>
    <dgm:pt modelId="{DE7E2899-2CD9-4331-A176-D5875EDCB77B}" type="pres">
      <dgm:prSet presAssocID="{887673CA-9641-4DE1-B3BE-189A54A4D337}" presName="LevelTwoTextNode" presStyleLbl="node2" presStyleIdx="0" presStyleCnt="3" custScaleX="118229" custLinFactNeighborX="-31467" custLinFactNeighborY="-8281">
        <dgm:presLayoutVars>
          <dgm:chPref val="3"/>
        </dgm:presLayoutVars>
      </dgm:prSet>
      <dgm:spPr/>
      <dgm:t>
        <a:bodyPr/>
        <a:lstStyle/>
        <a:p>
          <a:endParaRPr lang="en-US"/>
        </a:p>
      </dgm:t>
    </dgm:pt>
    <dgm:pt modelId="{6C648C3D-0141-4A9E-A269-ECCE345130F4}" type="pres">
      <dgm:prSet presAssocID="{887673CA-9641-4DE1-B3BE-189A54A4D337}" presName="level3hierChild" presStyleCnt="0"/>
      <dgm:spPr/>
    </dgm:pt>
    <dgm:pt modelId="{E30083AD-C94F-4035-B2EF-F664BC0BFC2E}" type="pres">
      <dgm:prSet presAssocID="{0963239B-A5E1-459C-862F-56FD50AB7442}" presName="conn2-1" presStyleLbl="parChTrans1D3" presStyleIdx="0" presStyleCnt="7"/>
      <dgm:spPr/>
    </dgm:pt>
    <dgm:pt modelId="{9733CE93-1772-4E39-9717-507A91B49ADB}" type="pres">
      <dgm:prSet presAssocID="{0963239B-A5E1-459C-862F-56FD50AB7442}" presName="connTx" presStyleLbl="parChTrans1D3" presStyleIdx="0" presStyleCnt="7"/>
      <dgm:spPr/>
    </dgm:pt>
    <dgm:pt modelId="{2E521A0A-5649-463E-9904-13E85B4F9B11}" type="pres">
      <dgm:prSet presAssocID="{8FCD3CD5-D940-4462-B5FF-03FDA350E7C4}" presName="root2" presStyleCnt="0"/>
      <dgm:spPr/>
    </dgm:pt>
    <dgm:pt modelId="{4C81FDC5-68A6-41D3-8954-84691597ED06}" type="pres">
      <dgm:prSet presAssocID="{8FCD3CD5-D940-4462-B5FF-03FDA350E7C4}" presName="LevelTwoTextNode" presStyleLbl="node3" presStyleIdx="0" presStyleCnt="7" custScaleX="174655" custLinFactNeighborX="2484" custLinFactNeighborY="-18218">
        <dgm:presLayoutVars>
          <dgm:chPref val="3"/>
        </dgm:presLayoutVars>
      </dgm:prSet>
      <dgm:spPr/>
      <dgm:t>
        <a:bodyPr/>
        <a:lstStyle/>
        <a:p>
          <a:endParaRPr lang="en-US"/>
        </a:p>
      </dgm:t>
    </dgm:pt>
    <dgm:pt modelId="{C23ED2B3-A0D8-412A-85C8-89107173EAB5}" type="pres">
      <dgm:prSet presAssocID="{8FCD3CD5-D940-4462-B5FF-03FDA350E7C4}" presName="level3hierChild" presStyleCnt="0"/>
      <dgm:spPr/>
    </dgm:pt>
    <dgm:pt modelId="{85AFF0D3-A910-44CE-9068-04665E11E921}" type="pres">
      <dgm:prSet presAssocID="{5097EB71-08F3-4C7D-AA64-FA4D60085EF6}" presName="conn2-1" presStyleLbl="parChTrans1D3" presStyleIdx="1" presStyleCnt="7"/>
      <dgm:spPr/>
    </dgm:pt>
    <dgm:pt modelId="{9D42DCDA-FE1D-4DE5-96A4-E8C84F817E3F}" type="pres">
      <dgm:prSet presAssocID="{5097EB71-08F3-4C7D-AA64-FA4D60085EF6}" presName="connTx" presStyleLbl="parChTrans1D3" presStyleIdx="1" presStyleCnt="7"/>
      <dgm:spPr/>
    </dgm:pt>
    <dgm:pt modelId="{7D293573-CCBD-42FE-994B-DF3C7D4D143C}" type="pres">
      <dgm:prSet presAssocID="{5A785607-052C-4123-9E25-BE23A1B191C0}" presName="root2" presStyleCnt="0"/>
      <dgm:spPr/>
    </dgm:pt>
    <dgm:pt modelId="{9FE4A016-8FD2-436B-AEEF-25C5B0D7B195}" type="pres">
      <dgm:prSet presAssocID="{5A785607-052C-4123-9E25-BE23A1B191C0}" presName="LevelTwoTextNode" presStyleLbl="node3" presStyleIdx="1" presStyleCnt="7" custScaleX="174465" custLinFactNeighborX="2484">
        <dgm:presLayoutVars>
          <dgm:chPref val="3"/>
        </dgm:presLayoutVars>
      </dgm:prSet>
      <dgm:spPr/>
      <dgm:t>
        <a:bodyPr/>
        <a:lstStyle/>
        <a:p>
          <a:endParaRPr lang="en-US"/>
        </a:p>
      </dgm:t>
    </dgm:pt>
    <dgm:pt modelId="{66AC685B-1EFE-4283-A244-96CFA0B72E1C}" type="pres">
      <dgm:prSet presAssocID="{5A785607-052C-4123-9E25-BE23A1B191C0}" presName="level3hierChild" presStyleCnt="0"/>
      <dgm:spPr/>
    </dgm:pt>
    <dgm:pt modelId="{9E227610-CB41-4989-9575-765EE1A7D8C7}" type="pres">
      <dgm:prSet presAssocID="{1C17ECD5-6361-4D2E-B902-6773CBBD5661}" presName="conn2-1" presStyleLbl="parChTrans1D3" presStyleIdx="2" presStyleCnt="7"/>
      <dgm:spPr/>
    </dgm:pt>
    <dgm:pt modelId="{A37093D5-CC64-43EB-B72E-AB437BAB8A2A}" type="pres">
      <dgm:prSet presAssocID="{1C17ECD5-6361-4D2E-B902-6773CBBD5661}" presName="connTx" presStyleLbl="parChTrans1D3" presStyleIdx="2" presStyleCnt="7"/>
      <dgm:spPr/>
    </dgm:pt>
    <dgm:pt modelId="{76CE5337-8550-42C7-989F-F12D15EBBA18}" type="pres">
      <dgm:prSet presAssocID="{216A1C24-B4F0-4C2F-924C-0D08043237A6}" presName="root2" presStyleCnt="0"/>
      <dgm:spPr/>
    </dgm:pt>
    <dgm:pt modelId="{591DF967-5F37-4A81-830A-628BA78DEDDD}" type="pres">
      <dgm:prSet presAssocID="{216A1C24-B4F0-4C2F-924C-0D08043237A6}" presName="LevelTwoTextNode" presStyleLbl="node3" presStyleIdx="2" presStyleCnt="7" custScaleX="176323" custLinFactNeighborX="4969" custLinFactNeighborY="-3312">
        <dgm:presLayoutVars>
          <dgm:chPref val="3"/>
        </dgm:presLayoutVars>
      </dgm:prSet>
      <dgm:spPr/>
      <dgm:t>
        <a:bodyPr/>
        <a:lstStyle/>
        <a:p>
          <a:endParaRPr lang="en-US"/>
        </a:p>
      </dgm:t>
    </dgm:pt>
    <dgm:pt modelId="{E67C0324-C77E-4701-A5B0-20BCE38044B9}" type="pres">
      <dgm:prSet presAssocID="{216A1C24-B4F0-4C2F-924C-0D08043237A6}" presName="level3hierChild" presStyleCnt="0"/>
      <dgm:spPr/>
    </dgm:pt>
    <dgm:pt modelId="{20BE05C4-BE22-4C45-B5E0-28A890CDCCD3}" type="pres">
      <dgm:prSet presAssocID="{827A5C9C-96CF-4B82-AE14-C8DEB5B64F6E}" presName="conn2-1" presStyleLbl="parChTrans1D2" presStyleIdx="1" presStyleCnt="3"/>
      <dgm:spPr/>
    </dgm:pt>
    <dgm:pt modelId="{CDB3C2C3-8E62-4FFA-A26B-EB5B83399B89}" type="pres">
      <dgm:prSet presAssocID="{827A5C9C-96CF-4B82-AE14-C8DEB5B64F6E}" presName="connTx" presStyleLbl="parChTrans1D2" presStyleIdx="1" presStyleCnt="3"/>
      <dgm:spPr/>
    </dgm:pt>
    <dgm:pt modelId="{33214B5A-72DA-4A23-B63C-255DE68E51BE}" type="pres">
      <dgm:prSet presAssocID="{34443A96-BD13-4DA0-B7A7-D44220468263}" presName="root2" presStyleCnt="0"/>
      <dgm:spPr/>
    </dgm:pt>
    <dgm:pt modelId="{2EB8D784-6B44-4A8D-8EDF-C9764D8555A6}" type="pres">
      <dgm:prSet presAssocID="{34443A96-BD13-4DA0-B7A7-D44220468263}" presName="LevelTwoTextNode" presStyleLbl="node2" presStyleIdx="1" presStyleCnt="3" custScaleX="126765" custLinFactNeighborX="-33123" custLinFactNeighborY="-38092">
        <dgm:presLayoutVars>
          <dgm:chPref val="3"/>
        </dgm:presLayoutVars>
      </dgm:prSet>
      <dgm:spPr/>
      <dgm:t>
        <a:bodyPr/>
        <a:lstStyle/>
        <a:p>
          <a:endParaRPr lang="en-US"/>
        </a:p>
      </dgm:t>
    </dgm:pt>
    <dgm:pt modelId="{9B7C91D0-8472-4814-81A9-4F372F9F7D55}" type="pres">
      <dgm:prSet presAssocID="{34443A96-BD13-4DA0-B7A7-D44220468263}" presName="level3hierChild" presStyleCnt="0"/>
      <dgm:spPr/>
    </dgm:pt>
    <dgm:pt modelId="{B2A742C9-7367-4B4F-9A34-48FFBA0DE10D}" type="pres">
      <dgm:prSet presAssocID="{9BF872F5-9D05-409A-A090-B5CA8B40F10E}" presName="conn2-1" presStyleLbl="parChTrans1D3" presStyleIdx="3" presStyleCnt="7"/>
      <dgm:spPr/>
    </dgm:pt>
    <dgm:pt modelId="{F49511AF-82E4-4EAF-9D15-FF690770F189}" type="pres">
      <dgm:prSet presAssocID="{9BF872F5-9D05-409A-A090-B5CA8B40F10E}" presName="connTx" presStyleLbl="parChTrans1D3" presStyleIdx="3" presStyleCnt="7"/>
      <dgm:spPr/>
    </dgm:pt>
    <dgm:pt modelId="{F69D76FE-0831-4459-9E1B-CDFA2EB98F41}" type="pres">
      <dgm:prSet presAssocID="{8DA71547-C887-4751-8CE2-4815BA580B78}" presName="root2" presStyleCnt="0"/>
      <dgm:spPr/>
    </dgm:pt>
    <dgm:pt modelId="{EDD9CD42-64B7-4AB8-BCF0-402CAAEA6ACC}" type="pres">
      <dgm:prSet presAssocID="{8DA71547-C887-4751-8CE2-4815BA580B78}" presName="LevelTwoTextNode" presStyleLbl="node3" presStyleIdx="3" presStyleCnt="7" custScaleX="173412">
        <dgm:presLayoutVars>
          <dgm:chPref val="3"/>
        </dgm:presLayoutVars>
      </dgm:prSet>
      <dgm:spPr/>
      <dgm:t>
        <a:bodyPr/>
        <a:lstStyle/>
        <a:p>
          <a:endParaRPr lang="en-US"/>
        </a:p>
      </dgm:t>
    </dgm:pt>
    <dgm:pt modelId="{B287D006-15DA-40B6-955C-0EB96E2E2A54}" type="pres">
      <dgm:prSet presAssocID="{8DA71547-C887-4751-8CE2-4815BA580B78}" presName="level3hierChild" presStyleCnt="0"/>
      <dgm:spPr/>
    </dgm:pt>
    <dgm:pt modelId="{4A43090F-6CED-4950-8278-34132FDB890D}" type="pres">
      <dgm:prSet presAssocID="{38483C92-84FF-43F8-9E50-B03669E4B6F1}" presName="conn2-1" presStyleLbl="parChTrans1D3" presStyleIdx="4" presStyleCnt="7"/>
      <dgm:spPr/>
    </dgm:pt>
    <dgm:pt modelId="{DF94558D-0421-4790-8B82-234427D7D8C7}" type="pres">
      <dgm:prSet presAssocID="{38483C92-84FF-43F8-9E50-B03669E4B6F1}" presName="connTx" presStyleLbl="parChTrans1D3" presStyleIdx="4" presStyleCnt="7"/>
      <dgm:spPr/>
    </dgm:pt>
    <dgm:pt modelId="{AF157242-D5DE-4A41-8EB6-625142BADCE9}" type="pres">
      <dgm:prSet presAssocID="{1BF2C77D-AB8D-456B-A17B-AECB6B471B04}" presName="root2" presStyleCnt="0"/>
      <dgm:spPr/>
    </dgm:pt>
    <dgm:pt modelId="{2B4DBD1F-F8B8-45B7-BF52-3B206D9F5BBA}" type="pres">
      <dgm:prSet presAssocID="{1BF2C77D-AB8D-456B-A17B-AECB6B471B04}" presName="LevelTwoTextNode" presStyleLbl="node3" presStyleIdx="4" presStyleCnt="7" custScaleX="174655">
        <dgm:presLayoutVars>
          <dgm:chPref val="3"/>
        </dgm:presLayoutVars>
      </dgm:prSet>
      <dgm:spPr/>
      <dgm:t>
        <a:bodyPr/>
        <a:lstStyle/>
        <a:p>
          <a:endParaRPr lang="en-US"/>
        </a:p>
      </dgm:t>
    </dgm:pt>
    <dgm:pt modelId="{33888304-0E7F-461F-BC48-5CBA3986D543}" type="pres">
      <dgm:prSet presAssocID="{1BF2C77D-AB8D-456B-A17B-AECB6B471B04}" presName="level3hierChild" presStyleCnt="0"/>
      <dgm:spPr/>
    </dgm:pt>
    <dgm:pt modelId="{7EE3526E-E5F7-4468-8A3A-00FE31EDE46C}" type="pres">
      <dgm:prSet presAssocID="{A7DF6C03-E5FF-4903-B0A5-156E63D847BD}" presName="conn2-1" presStyleLbl="parChTrans1D2" presStyleIdx="2" presStyleCnt="3"/>
      <dgm:spPr/>
    </dgm:pt>
    <dgm:pt modelId="{4EE5606A-7EE3-4590-A65F-5EA90976D52C}" type="pres">
      <dgm:prSet presAssocID="{A7DF6C03-E5FF-4903-B0A5-156E63D847BD}" presName="connTx" presStyleLbl="parChTrans1D2" presStyleIdx="2" presStyleCnt="3"/>
      <dgm:spPr/>
    </dgm:pt>
    <dgm:pt modelId="{ACC59DB6-2003-46A1-A43A-761DE7857F3D}" type="pres">
      <dgm:prSet presAssocID="{CB3BFA21-7368-440F-A691-4FC070D8DD4B}" presName="root2" presStyleCnt="0"/>
      <dgm:spPr/>
    </dgm:pt>
    <dgm:pt modelId="{A355210F-E04A-4CF8-9D0B-81D62516563D}" type="pres">
      <dgm:prSet presAssocID="{CB3BFA21-7368-440F-A691-4FC070D8DD4B}" presName="LevelTwoTextNode" presStyleLbl="node2" presStyleIdx="2" presStyleCnt="3" custScaleX="131490" custLinFactNeighborX="-27327" custLinFactNeighborY="-4969">
        <dgm:presLayoutVars>
          <dgm:chPref val="3"/>
        </dgm:presLayoutVars>
      </dgm:prSet>
      <dgm:spPr/>
      <dgm:t>
        <a:bodyPr/>
        <a:lstStyle/>
        <a:p>
          <a:endParaRPr lang="en-US"/>
        </a:p>
      </dgm:t>
    </dgm:pt>
    <dgm:pt modelId="{B9356A5B-CA98-47CA-B2AB-F1EE67B4CDDE}" type="pres">
      <dgm:prSet presAssocID="{CB3BFA21-7368-440F-A691-4FC070D8DD4B}" presName="level3hierChild" presStyleCnt="0"/>
      <dgm:spPr/>
    </dgm:pt>
    <dgm:pt modelId="{B6C80881-C177-4CE5-9ED5-A5A58C0D0315}" type="pres">
      <dgm:prSet presAssocID="{3D8EF3C7-ECD1-4BB9-9E38-1CD8DD79E903}" presName="conn2-1" presStyleLbl="parChTrans1D3" presStyleIdx="5" presStyleCnt="7"/>
      <dgm:spPr/>
    </dgm:pt>
    <dgm:pt modelId="{99568FFA-1D77-452C-94B8-D08A6E9B89B6}" type="pres">
      <dgm:prSet presAssocID="{3D8EF3C7-ECD1-4BB9-9E38-1CD8DD79E903}" presName="connTx" presStyleLbl="parChTrans1D3" presStyleIdx="5" presStyleCnt="7"/>
      <dgm:spPr/>
    </dgm:pt>
    <dgm:pt modelId="{12B1EA6D-FB79-466D-B9DF-DD1798A5F297}" type="pres">
      <dgm:prSet presAssocID="{09C2A1E7-D3C1-4116-9EE7-A42078293EB7}" presName="root2" presStyleCnt="0"/>
      <dgm:spPr/>
    </dgm:pt>
    <dgm:pt modelId="{44CF5979-8E40-478F-850F-47DC0CB500D1}" type="pres">
      <dgm:prSet presAssocID="{09C2A1E7-D3C1-4116-9EE7-A42078293EB7}" presName="LevelTwoTextNode" presStyleLbl="node3" presStyleIdx="5" presStyleCnt="7" custScaleX="172986">
        <dgm:presLayoutVars>
          <dgm:chPref val="3"/>
        </dgm:presLayoutVars>
      </dgm:prSet>
      <dgm:spPr/>
      <dgm:t>
        <a:bodyPr/>
        <a:lstStyle/>
        <a:p>
          <a:endParaRPr lang="en-US"/>
        </a:p>
      </dgm:t>
    </dgm:pt>
    <dgm:pt modelId="{6C837A54-316D-46F9-A04B-7D9D9C243095}" type="pres">
      <dgm:prSet presAssocID="{09C2A1E7-D3C1-4116-9EE7-A42078293EB7}" presName="level3hierChild" presStyleCnt="0"/>
      <dgm:spPr/>
    </dgm:pt>
    <dgm:pt modelId="{9A4FD876-26C3-49B7-989B-98D83692961C}" type="pres">
      <dgm:prSet presAssocID="{F1FD478F-5771-4BCD-ACAC-FBB69B474E32}" presName="conn2-1" presStyleLbl="parChTrans1D3" presStyleIdx="6" presStyleCnt="7"/>
      <dgm:spPr/>
    </dgm:pt>
    <dgm:pt modelId="{DAA9F5DA-F0DC-4CA9-8BD2-417D52220F62}" type="pres">
      <dgm:prSet presAssocID="{F1FD478F-5771-4BCD-ACAC-FBB69B474E32}" presName="connTx" presStyleLbl="parChTrans1D3" presStyleIdx="6" presStyleCnt="7"/>
      <dgm:spPr/>
    </dgm:pt>
    <dgm:pt modelId="{338E68FA-8A59-48EC-8FBE-FB161935C5D8}" type="pres">
      <dgm:prSet presAssocID="{30A17A73-EABF-4FEF-87B6-C46F6E2A78FD}" presName="root2" presStyleCnt="0"/>
      <dgm:spPr/>
    </dgm:pt>
    <dgm:pt modelId="{1BD76489-91C4-45D5-BFA7-1781592DB605}" type="pres">
      <dgm:prSet presAssocID="{30A17A73-EABF-4FEF-87B6-C46F6E2A78FD}" presName="LevelTwoTextNode" presStyleLbl="node3" presStyleIdx="6" presStyleCnt="7" custScaleX="172773">
        <dgm:presLayoutVars>
          <dgm:chPref val="3"/>
        </dgm:presLayoutVars>
      </dgm:prSet>
      <dgm:spPr/>
      <dgm:t>
        <a:bodyPr/>
        <a:lstStyle/>
        <a:p>
          <a:endParaRPr lang="en-US"/>
        </a:p>
      </dgm:t>
    </dgm:pt>
    <dgm:pt modelId="{3A5A6C4B-DC75-4CE8-BD9D-F9C32013B57D}" type="pres">
      <dgm:prSet presAssocID="{30A17A73-EABF-4FEF-87B6-C46F6E2A78FD}" presName="level3hierChild" presStyleCnt="0"/>
      <dgm:spPr/>
    </dgm:pt>
  </dgm:ptLst>
  <dgm:cxnLst>
    <dgm:cxn modelId="{7F726C6B-C808-4C62-A368-4017E0897C23}" type="presOf" srcId="{F1FD478F-5771-4BCD-ACAC-FBB69B474E32}" destId="{9A4FD876-26C3-49B7-989B-98D83692961C}" srcOrd="0" destOrd="0" presId="urn:microsoft.com/office/officeart/2005/8/layout/hierarchy2"/>
    <dgm:cxn modelId="{E8AE0F17-8CF8-44CD-B868-9C7E2C92944F}" type="presOf" srcId="{1BF2C77D-AB8D-456B-A17B-AECB6B471B04}" destId="{2B4DBD1F-F8B8-45B7-BF52-3B206D9F5BBA}" srcOrd="0" destOrd="0" presId="urn:microsoft.com/office/officeart/2005/8/layout/hierarchy2"/>
    <dgm:cxn modelId="{195D4ED4-6FFA-493C-A26A-B164E8EDD04F}" type="presOf" srcId="{827A5C9C-96CF-4B82-AE14-C8DEB5B64F6E}" destId="{CDB3C2C3-8E62-4FFA-A26B-EB5B83399B89}" srcOrd="1" destOrd="0" presId="urn:microsoft.com/office/officeart/2005/8/layout/hierarchy2"/>
    <dgm:cxn modelId="{1F03C901-4EAC-469E-9372-42745384B2FF}" type="presOf" srcId="{30A17A73-EABF-4FEF-87B6-C46F6E2A78FD}" destId="{1BD76489-91C4-45D5-BFA7-1781592DB605}" srcOrd="0" destOrd="0" presId="urn:microsoft.com/office/officeart/2005/8/layout/hierarchy2"/>
    <dgm:cxn modelId="{CE428D01-0C78-4DEB-B4F4-EB978C2AA26A}" type="presOf" srcId="{887673CA-9641-4DE1-B3BE-189A54A4D337}" destId="{DE7E2899-2CD9-4331-A176-D5875EDCB77B}" srcOrd="0" destOrd="0" presId="urn:microsoft.com/office/officeart/2005/8/layout/hierarchy2"/>
    <dgm:cxn modelId="{00FBCBA1-6B6C-41A9-BB72-553BB5A3316A}" type="presOf" srcId="{38483C92-84FF-43F8-9E50-B03669E4B6F1}" destId="{DF94558D-0421-4790-8B82-234427D7D8C7}" srcOrd="1" destOrd="0" presId="urn:microsoft.com/office/officeart/2005/8/layout/hierarchy2"/>
    <dgm:cxn modelId="{1683DB36-CB59-4224-9627-E2EB9DD1C51E}" srcId="{FD0D50D2-6B92-45AC-A210-508E4E9011E0}" destId="{34443A96-BD13-4DA0-B7A7-D44220468263}" srcOrd="1" destOrd="0" parTransId="{827A5C9C-96CF-4B82-AE14-C8DEB5B64F6E}" sibTransId="{502F747B-B5E2-4B60-85D1-033698377C59}"/>
    <dgm:cxn modelId="{AFD4036C-E21D-41BD-AC43-E60C0B76C2F3}" type="presOf" srcId="{A7DF6C03-E5FF-4903-B0A5-156E63D847BD}" destId="{7EE3526E-E5F7-4468-8A3A-00FE31EDE46C}" srcOrd="0" destOrd="0" presId="urn:microsoft.com/office/officeart/2005/8/layout/hierarchy2"/>
    <dgm:cxn modelId="{41606868-9A46-4338-99AE-151563C809AE}" type="presOf" srcId="{0963239B-A5E1-459C-862F-56FD50AB7442}" destId="{9733CE93-1772-4E39-9717-507A91B49ADB}" srcOrd="1" destOrd="0" presId="urn:microsoft.com/office/officeart/2005/8/layout/hierarchy2"/>
    <dgm:cxn modelId="{923385E8-4B88-4D77-8D7E-57DA31480178}" type="presOf" srcId="{1C17ECD5-6361-4D2E-B902-6773CBBD5661}" destId="{9E227610-CB41-4989-9575-765EE1A7D8C7}" srcOrd="0" destOrd="0" presId="urn:microsoft.com/office/officeart/2005/8/layout/hierarchy2"/>
    <dgm:cxn modelId="{42B8A131-FBFC-47CA-B756-95541126A8A1}" type="presOf" srcId="{827A5C9C-96CF-4B82-AE14-C8DEB5B64F6E}" destId="{20BE05C4-BE22-4C45-B5E0-28A890CDCCD3}" srcOrd="0" destOrd="0" presId="urn:microsoft.com/office/officeart/2005/8/layout/hierarchy2"/>
    <dgm:cxn modelId="{CCE2E396-1F6F-4546-A3FC-75CD6E93884E}" srcId="{CB3BFA21-7368-440F-A691-4FC070D8DD4B}" destId="{09C2A1E7-D3C1-4116-9EE7-A42078293EB7}" srcOrd="0" destOrd="0" parTransId="{3D8EF3C7-ECD1-4BB9-9E38-1CD8DD79E903}" sibTransId="{DF900C83-1867-4690-AEBD-C43B76C4FD40}"/>
    <dgm:cxn modelId="{2C42E0E9-DB12-450D-B9F1-C2DB79BD0D17}" type="presOf" srcId="{A7DF6C03-E5FF-4903-B0A5-156E63D847BD}" destId="{4EE5606A-7EE3-4590-A65F-5EA90976D52C}" srcOrd="1" destOrd="0" presId="urn:microsoft.com/office/officeart/2005/8/layout/hierarchy2"/>
    <dgm:cxn modelId="{8152886C-EFA4-48C2-8877-8AAA588503DE}" type="presOf" srcId="{3D8EF3C7-ECD1-4BB9-9E38-1CD8DD79E903}" destId="{B6C80881-C177-4CE5-9ED5-A5A58C0D0315}" srcOrd="0" destOrd="0" presId="urn:microsoft.com/office/officeart/2005/8/layout/hierarchy2"/>
    <dgm:cxn modelId="{293E0A30-0FCF-4ED7-A1E7-941578DEEA07}" srcId="{34443A96-BD13-4DA0-B7A7-D44220468263}" destId="{8DA71547-C887-4751-8CE2-4815BA580B78}" srcOrd="0" destOrd="0" parTransId="{9BF872F5-9D05-409A-A090-B5CA8B40F10E}" sibTransId="{05639474-792B-42CD-BF19-A10EFD1C34EA}"/>
    <dgm:cxn modelId="{DF41A2A0-816E-48F0-951B-AF7ECF0D679A}" type="presOf" srcId="{1C17ECD5-6361-4D2E-B902-6773CBBD5661}" destId="{A37093D5-CC64-43EB-B72E-AB437BAB8A2A}" srcOrd="1" destOrd="0" presId="urn:microsoft.com/office/officeart/2005/8/layout/hierarchy2"/>
    <dgm:cxn modelId="{8E4C1F5E-9FCC-4704-BD16-FDA20D385BEB}" type="presOf" srcId="{5A785607-052C-4123-9E25-BE23A1B191C0}" destId="{9FE4A016-8FD2-436B-AEEF-25C5B0D7B195}" srcOrd="0" destOrd="0" presId="urn:microsoft.com/office/officeart/2005/8/layout/hierarchy2"/>
    <dgm:cxn modelId="{A5C10195-7240-4491-81A0-E90450FF60E5}" type="presOf" srcId="{9BF872F5-9D05-409A-A090-B5CA8B40F10E}" destId="{F49511AF-82E4-4EAF-9D15-FF690770F189}" srcOrd="1" destOrd="0" presId="urn:microsoft.com/office/officeart/2005/8/layout/hierarchy2"/>
    <dgm:cxn modelId="{2E66517C-7168-4727-B191-9C804DAA2576}" type="presOf" srcId="{09C2A1E7-D3C1-4116-9EE7-A42078293EB7}" destId="{44CF5979-8E40-478F-850F-47DC0CB500D1}" srcOrd="0" destOrd="0" presId="urn:microsoft.com/office/officeart/2005/8/layout/hierarchy2"/>
    <dgm:cxn modelId="{ACCE1028-C52D-4553-BE68-A0C5E4751566}" type="presOf" srcId="{9BF872F5-9D05-409A-A090-B5CA8B40F10E}" destId="{B2A742C9-7367-4B4F-9A34-48FFBA0DE10D}" srcOrd="0" destOrd="0" presId="urn:microsoft.com/office/officeart/2005/8/layout/hierarchy2"/>
    <dgm:cxn modelId="{CB935D74-A5E1-4E72-A4C1-36A62268E92E}" type="presOf" srcId="{0963239B-A5E1-459C-862F-56FD50AB7442}" destId="{E30083AD-C94F-4035-B2EF-F664BC0BFC2E}" srcOrd="0" destOrd="0" presId="urn:microsoft.com/office/officeart/2005/8/layout/hierarchy2"/>
    <dgm:cxn modelId="{A8607204-2CC9-49E5-8E16-216A37E98468}" type="presOf" srcId="{9E5AE5C4-3F55-45BA-B9DD-49BB87B93AE4}" destId="{5694EFAE-6441-4846-BA56-C1560C92C074}" srcOrd="0" destOrd="0" presId="urn:microsoft.com/office/officeart/2005/8/layout/hierarchy2"/>
    <dgm:cxn modelId="{F0739C4D-9F3F-40FE-B455-38A74BDADFC4}" type="presOf" srcId="{FD0D50D2-6B92-45AC-A210-508E4E9011E0}" destId="{D75E581F-BB56-4D94-9257-884E6BA6495E}" srcOrd="0" destOrd="0" presId="urn:microsoft.com/office/officeart/2005/8/layout/hierarchy2"/>
    <dgm:cxn modelId="{B5782661-2040-4E86-83FA-DBA550475597}" type="presOf" srcId="{216A1C24-B4F0-4C2F-924C-0D08043237A6}" destId="{591DF967-5F37-4A81-830A-628BA78DEDDD}" srcOrd="0" destOrd="0" presId="urn:microsoft.com/office/officeart/2005/8/layout/hierarchy2"/>
    <dgm:cxn modelId="{516239F4-7BDB-4118-9C13-7014B3D652D0}" type="presOf" srcId="{3D8EF3C7-ECD1-4BB9-9E38-1CD8DD79E903}" destId="{99568FFA-1D77-452C-94B8-D08A6E9B89B6}" srcOrd="1" destOrd="0" presId="urn:microsoft.com/office/officeart/2005/8/layout/hierarchy2"/>
    <dgm:cxn modelId="{FC4E2968-DBFD-45CD-9A2E-75135A0ED592}" srcId="{887673CA-9641-4DE1-B3BE-189A54A4D337}" destId="{5A785607-052C-4123-9E25-BE23A1B191C0}" srcOrd="1" destOrd="0" parTransId="{5097EB71-08F3-4C7D-AA64-FA4D60085EF6}" sibTransId="{EC2FB96A-2F76-417A-93E2-28A026DF0E6C}"/>
    <dgm:cxn modelId="{5CFD509E-6B11-49FA-8211-97919987A93F}" srcId="{CB3BFA21-7368-440F-A691-4FC070D8DD4B}" destId="{30A17A73-EABF-4FEF-87B6-C46F6E2A78FD}" srcOrd="1" destOrd="0" parTransId="{F1FD478F-5771-4BCD-ACAC-FBB69B474E32}" sibTransId="{833296FD-83B6-40BF-92AC-E6E1D56F861C}"/>
    <dgm:cxn modelId="{2E5E728D-E21D-405D-B553-7E9E1A6F6148}" type="presOf" srcId="{F1FD478F-5771-4BCD-ACAC-FBB69B474E32}" destId="{DAA9F5DA-F0DC-4CA9-8BD2-417D52220F62}" srcOrd="1" destOrd="0" presId="urn:microsoft.com/office/officeart/2005/8/layout/hierarchy2"/>
    <dgm:cxn modelId="{EABEBB4C-CF06-462B-9663-CB32CB50E418}" type="presOf" srcId="{8DA71547-C887-4751-8CE2-4815BA580B78}" destId="{EDD9CD42-64B7-4AB8-BCF0-402CAAEA6ACC}" srcOrd="0" destOrd="0" presId="urn:microsoft.com/office/officeart/2005/8/layout/hierarchy2"/>
    <dgm:cxn modelId="{0ED9A68E-054D-45CC-9FEE-6C2F7509B81D}" type="presOf" srcId="{38483C92-84FF-43F8-9E50-B03669E4B6F1}" destId="{4A43090F-6CED-4950-8278-34132FDB890D}" srcOrd="0" destOrd="0" presId="urn:microsoft.com/office/officeart/2005/8/layout/hierarchy2"/>
    <dgm:cxn modelId="{DAF60752-258B-4C2C-B407-56010E32FC58}" type="presOf" srcId="{5097EB71-08F3-4C7D-AA64-FA4D60085EF6}" destId="{85AFF0D3-A910-44CE-9068-04665E11E921}" srcOrd="0" destOrd="0" presId="urn:microsoft.com/office/officeart/2005/8/layout/hierarchy2"/>
    <dgm:cxn modelId="{5B8E41BF-94DD-460D-B8E1-67CEE79BD1AD}" srcId="{FD0D50D2-6B92-45AC-A210-508E4E9011E0}" destId="{887673CA-9641-4DE1-B3BE-189A54A4D337}" srcOrd="0" destOrd="0" parTransId="{CE42568C-DF03-4043-80BE-74BA8D2E9632}" sibTransId="{C7379130-FF29-4DDA-8863-E5335B853EDF}"/>
    <dgm:cxn modelId="{0B6CBD39-5C77-4F81-A35A-DE3A47B5E326}" type="presOf" srcId="{CE42568C-DF03-4043-80BE-74BA8D2E9632}" destId="{A1070888-E54B-4F55-AC00-16E0ABBAE56F}" srcOrd="1" destOrd="0" presId="urn:microsoft.com/office/officeart/2005/8/layout/hierarchy2"/>
    <dgm:cxn modelId="{24C44255-B2E4-4ABB-AA17-B59A5FFFAFCD}" srcId="{34443A96-BD13-4DA0-B7A7-D44220468263}" destId="{1BF2C77D-AB8D-456B-A17B-AECB6B471B04}" srcOrd="1" destOrd="0" parTransId="{38483C92-84FF-43F8-9E50-B03669E4B6F1}" sibTransId="{5A6C9D53-65C9-42C3-9CD5-3CEF66B7E1E2}"/>
    <dgm:cxn modelId="{F7F5834C-88F2-4B3D-B098-82F9E31A3F05}" type="presOf" srcId="{34443A96-BD13-4DA0-B7A7-D44220468263}" destId="{2EB8D784-6B44-4A8D-8EDF-C9764D8555A6}" srcOrd="0" destOrd="0" presId="urn:microsoft.com/office/officeart/2005/8/layout/hierarchy2"/>
    <dgm:cxn modelId="{B156E376-175C-4B4C-9E0E-4C4C64242F2A}" srcId="{887673CA-9641-4DE1-B3BE-189A54A4D337}" destId="{216A1C24-B4F0-4C2F-924C-0D08043237A6}" srcOrd="2" destOrd="0" parTransId="{1C17ECD5-6361-4D2E-B902-6773CBBD5661}" sibTransId="{9D2CA689-B4CB-4AFD-803B-CB6F848D7023}"/>
    <dgm:cxn modelId="{E3299E39-7A66-4FFD-943C-761257D0A0C6}" srcId="{887673CA-9641-4DE1-B3BE-189A54A4D337}" destId="{8FCD3CD5-D940-4462-B5FF-03FDA350E7C4}" srcOrd="0" destOrd="0" parTransId="{0963239B-A5E1-459C-862F-56FD50AB7442}" sibTransId="{0A11C6D5-38F7-4E0B-A3ED-457C5F3845DC}"/>
    <dgm:cxn modelId="{498C3F05-67D4-4D85-8A6A-39105A011A15}" srcId="{9E5AE5C4-3F55-45BA-B9DD-49BB87B93AE4}" destId="{FD0D50D2-6B92-45AC-A210-508E4E9011E0}" srcOrd="0" destOrd="0" parTransId="{86D44926-77C2-4F00-AEA2-FC767F3CF1CC}" sibTransId="{228517DC-02E3-4EA4-A1F0-F8F3A772B1B0}"/>
    <dgm:cxn modelId="{335705AE-78F9-4118-9167-1025DF12FC16}" srcId="{FD0D50D2-6B92-45AC-A210-508E4E9011E0}" destId="{CB3BFA21-7368-440F-A691-4FC070D8DD4B}" srcOrd="2" destOrd="0" parTransId="{A7DF6C03-E5FF-4903-B0A5-156E63D847BD}" sibTransId="{8987D742-AF48-4330-B7C5-D19F7B0CAF8F}"/>
    <dgm:cxn modelId="{89EE0710-0569-455A-8F02-D7B832EF7BF7}" type="presOf" srcId="{CE42568C-DF03-4043-80BE-74BA8D2E9632}" destId="{952497C1-D154-46D0-B890-F78A2BC73B9E}" srcOrd="0" destOrd="0" presId="urn:microsoft.com/office/officeart/2005/8/layout/hierarchy2"/>
    <dgm:cxn modelId="{DCA3BD73-1B6F-4D51-A353-76E9D6798D6C}" type="presOf" srcId="{8FCD3CD5-D940-4462-B5FF-03FDA350E7C4}" destId="{4C81FDC5-68A6-41D3-8954-84691597ED06}" srcOrd="0" destOrd="0" presId="urn:microsoft.com/office/officeart/2005/8/layout/hierarchy2"/>
    <dgm:cxn modelId="{0CF50715-67CF-4467-999E-9ADDB361A1B7}" type="presOf" srcId="{CB3BFA21-7368-440F-A691-4FC070D8DD4B}" destId="{A355210F-E04A-4CF8-9D0B-81D62516563D}" srcOrd="0" destOrd="0" presId="urn:microsoft.com/office/officeart/2005/8/layout/hierarchy2"/>
    <dgm:cxn modelId="{5ADB5A16-607A-4ADF-88A8-867265174FD6}" type="presOf" srcId="{5097EB71-08F3-4C7D-AA64-FA4D60085EF6}" destId="{9D42DCDA-FE1D-4DE5-96A4-E8C84F817E3F}" srcOrd="1" destOrd="0" presId="urn:microsoft.com/office/officeart/2005/8/layout/hierarchy2"/>
    <dgm:cxn modelId="{FE36F3B4-7360-446F-830C-AFC66DB13B2F}" type="presParOf" srcId="{5694EFAE-6441-4846-BA56-C1560C92C074}" destId="{D8731373-40B9-4234-83B5-AE195F7EAB4B}" srcOrd="0" destOrd="0" presId="urn:microsoft.com/office/officeart/2005/8/layout/hierarchy2"/>
    <dgm:cxn modelId="{48DE077A-668C-40D5-AA2C-D327916C5052}" type="presParOf" srcId="{D8731373-40B9-4234-83B5-AE195F7EAB4B}" destId="{D75E581F-BB56-4D94-9257-884E6BA6495E}" srcOrd="0" destOrd="0" presId="urn:microsoft.com/office/officeart/2005/8/layout/hierarchy2"/>
    <dgm:cxn modelId="{59308046-CCA7-4560-8B1E-70FED37AEFF6}" type="presParOf" srcId="{D8731373-40B9-4234-83B5-AE195F7EAB4B}" destId="{A6B8512D-771D-4FF8-9735-9B9951FDD32B}" srcOrd="1" destOrd="0" presId="urn:microsoft.com/office/officeart/2005/8/layout/hierarchy2"/>
    <dgm:cxn modelId="{4815EC6A-0003-4FF4-B97F-C02C49B8386C}" type="presParOf" srcId="{A6B8512D-771D-4FF8-9735-9B9951FDD32B}" destId="{952497C1-D154-46D0-B890-F78A2BC73B9E}" srcOrd="0" destOrd="0" presId="urn:microsoft.com/office/officeart/2005/8/layout/hierarchy2"/>
    <dgm:cxn modelId="{C3E02E8A-F556-4752-897E-80C207E9C20F}" type="presParOf" srcId="{952497C1-D154-46D0-B890-F78A2BC73B9E}" destId="{A1070888-E54B-4F55-AC00-16E0ABBAE56F}" srcOrd="0" destOrd="0" presId="urn:microsoft.com/office/officeart/2005/8/layout/hierarchy2"/>
    <dgm:cxn modelId="{8698E5E8-FA22-4021-BC7D-1A7E548AAF95}" type="presParOf" srcId="{A6B8512D-771D-4FF8-9735-9B9951FDD32B}" destId="{5258785A-EDFC-45F8-852C-CE5724F8E8D5}" srcOrd="1" destOrd="0" presId="urn:microsoft.com/office/officeart/2005/8/layout/hierarchy2"/>
    <dgm:cxn modelId="{54CCF102-140B-44DD-B9BD-70AE150972A0}" type="presParOf" srcId="{5258785A-EDFC-45F8-852C-CE5724F8E8D5}" destId="{DE7E2899-2CD9-4331-A176-D5875EDCB77B}" srcOrd="0" destOrd="0" presId="urn:microsoft.com/office/officeart/2005/8/layout/hierarchy2"/>
    <dgm:cxn modelId="{EA2DEEDD-CD2E-4FFC-995A-51971B6A8DC2}" type="presParOf" srcId="{5258785A-EDFC-45F8-852C-CE5724F8E8D5}" destId="{6C648C3D-0141-4A9E-A269-ECCE345130F4}" srcOrd="1" destOrd="0" presId="urn:microsoft.com/office/officeart/2005/8/layout/hierarchy2"/>
    <dgm:cxn modelId="{127FBFB9-180A-4D06-B0BC-470C44FB3139}" type="presParOf" srcId="{6C648C3D-0141-4A9E-A269-ECCE345130F4}" destId="{E30083AD-C94F-4035-B2EF-F664BC0BFC2E}" srcOrd="0" destOrd="0" presId="urn:microsoft.com/office/officeart/2005/8/layout/hierarchy2"/>
    <dgm:cxn modelId="{5F6B3D58-CE05-4076-8B40-868AAF5B9260}" type="presParOf" srcId="{E30083AD-C94F-4035-B2EF-F664BC0BFC2E}" destId="{9733CE93-1772-4E39-9717-507A91B49ADB}" srcOrd="0" destOrd="0" presId="urn:microsoft.com/office/officeart/2005/8/layout/hierarchy2"/>
    <dgm:cxn modelId="{13B16671-3908-46EF-A4B8-064FCCC2A8EA}" type="presParOf" srcId="{6C648C3D-0141-4A9E-A269-ECCE345130F4}" destId="{2E521A0A-5649-463E-9904-13E85B4F9B11}" srcOrd="1" destOrd="0" presId="urn:microsoft.com/office/officeart/2005/8/layout/hierarchy2"/>
    <dgm:cxn modelId="{8DE2BDBB-A9B5-48F0-8F7E-F78BD898F058}" type="presParOf" srcId="{2E521A0A-5649-463E-9904-13E85B4F9B11}" destId="{4C81FDC5-68A6-41D3-8954-84691597ED06}" srcOrd="0" destOrd="0" presId="urn:microsoft.com/office/officeart/2005/8/layout/hierarchy2"/>
    <dgm:cxn modelId="{3C05F640-96D7-41CC-A5A4-3A98341F1A3E}" type="presParOf" srcId="{2E521A0A-5649-463E-9904-13E85B4F9B11}" destId="{C23ED2B3-A0D8-412A-85C8-89107173EAB5}" srcOrd="1" destOrd="0" presId="urn:microsoft.com/office/officeart/2005/8/layout/hierarchy2"/>
    <dgm:cxn modelId="{9B402E93-6543-4817-9139-26A2D2BA233B}" type="presParOf" srcId="{6C648C3D-0141-4A9E-A269-ECCE345130F4}" destId="{85AFF0D3-A910-44CE-9068-04665E11E921}" srcOrd="2" destOrd="0" presId="urn:microsoft.com/office/officeart/2005/8/layout/hierarchy2"/>
    <dgm:cxn modelId="{A24198E4-FF5F-4240-A5A1-502B99056FA1}" type="presParOf" srcId="{85AFF0D3-A910-44CE-9068-04665E11E921}" destId="{9D42DCDA-FE1D-4DE5-96A4-E8C84F817E3F}" srcOrd="0" destOrd="0" presId="urn:microsoft.com/office/officeart/2005/8/layout/hierarchy2"/>
    <dgm:cxn modelId="{4EDC8D3E-22E4-4363-B78E-7EA2BA49ACF3}" type="presParOf" srcId="{6C648C3D-0141-4A9E-A269-ECCE345130F4}" destId="{7D293573-CCBD-42FE-994B-DF3C7D4D143C}" srcOrd="3" destOrd="0" presId="urn:microsoft.com/office/officeart/2005/8/layout/hierarchy2"/>
    <dgm:cxn modelId="{DD05F107-2A9D-4B06-B8FD-C102E08365FC}" type="presParOf" srcId="{7D293573-CCBD-42FE-994B-DF3C7D4D143C}" destId="{9FE4A016-8FD2-436B-AEEF-25C5B0D7B195}" srcOrd="0" destOrd="0" presId="urn:microsoft.com/office/officeart/2005/8/layout/hierarchy2"/>
    <dgm:cxn modelId="{7AE41477-FDE2-416F-8549-F06D29137549}" type="presParOf" srcId="{7D293573-CCBD-42FE-994B-DF3C7D4D143C}" destId="{66AC685B-1EFE-4283-A244-96CFA0B72E1C}" srcOrd="1" destOrd="0" presId="urn:microsoft.com/office/officeart/2005/8/layout/hierarchy2"/>
    <dgm:cxn modelId="{BBF81C0B-3888-463E-AC19-984871D9B2AE}" type="presParOf" srcId="{6C648C3D-0141-4A9E-A269-ECCE345130F4}" destId="{9E227610-CB41-4989-9575-765EE1A7D8C7}" srcOrd="4" destOrd="0" presId="urn:microsoft.com/office/officeart/2005/8/layout/hierarchy2"/>
    <dgm:cxn modelId="{83524393-4DC8-49BE-A02E-4A14F72DE54A}" type="presParOf" srcId="{9E227610-CB41-4989-9575-765EE1A7D8C7}" destId="{A37093D5-CC64-43EB-B72E-AB437BAB8A2A}" srcOrd="0" destOrd="0" presId="urn:microsoft.com/office/officeart/2005/8/layout/hierarchy2"/>
    <dgm:cxn modelId="{F0289D19-381D-4258-8C13-4B2863FD405C}" type="presParOf" srcId="{6C648C3D-0141-4A9E-A269-ECCE345130F4}" destId="{76CE5337-8550-42C7-989F-F12D15EBBA18}" srcOrd="5" destOrd="0" presId="urn:microsoft.com/office/officeart/2005/8/layout/hierarchy2"/>
    <dgm:cxn modelId="{407E83A8-80DF-4921-9E2E-1F81C0E6073E}" type="presParOf" srcId="{76CE5337-8550-42C7-989F-F12D15EBBA18}" destId="{591DF967-5F37-4A81-830A-628BA78DEDDD}" srcOrd="0" destOrd="0" presId="urn:microsoft.com/office/officeart/2005/8/layout/hierarchy2"/>
    <dgm:cxn modelId="{A8F2BF80-E571-4CDA-91C3-37965BB1B095}" type="presParOf" srcId="{76CE5337-8550-42C7-989F-F12D15EBBA18}" destId="{E67C0324-C77E-4701-A5B0-20BCE38044B9}" srcOrd="1" destOrd="0" presId="urn:microsoft.com/office/officeart/2005/8/layout/hierarchy2"/>
    <dgm:cxn modelId="{646815EB-141D-47A2-90DC-4EC3CB0BCC37}" type="presParOf" srcId="{A6B8512D-771D-4FF8-9735-9B9951FDD32B}" destId="{20BE05C4-BE22-4C45-B5E0-28A890CDCCD3}" srcOrd="2" destOrd="0" presId="urn:microsoft.com/office/officeart/2005/8/layout/hierarchy2"/>
    <dgm:cxn modelId="{0F813AAA-8417-4985-BA54-A22BE441DAC5}" type="presParOf" srcId="{20BE05C4-BE22-4C45-B5E0-28A890CDCCD3}" destId="{CDB3C2C3-8E62-4FFA-A26B-EB5B83399B89}" srcOrd="0" destOrd="0" presId="urn:microsoft.com/office/officeart/2005/8/layout/hierarchy2"/>
    <dgm:cxn modelId="{474C0AD7-94DF-4EF0-A6DD-7996CC30CA45}" type="presParOf" srcId="{A6B8512D-771D-4FF8-9735-9B9951FDD32B}" destId="{33214B5A-72DA-4A23-B63C-255DE68E51BE}" srcOrd="3" destOrd="0" presId="urn:microsoft.com/office/officeart/2005/8/layout/hierarchy2"/>
    <dgm:cxn modelId="{8B6CBEB0-110C-4546-8098-FFD625F74476}" type="presParOf" srcId="{33214B5A-72DA-4A23-B63C-255DE68E51BE}" destId="{2EB8D784-6B44-4A8D-8EDF-C9764D8555A6}" srcOrd="0" destOrd="0" presId="urn:microsoft.com/office/officeart/2005/8/layout/hierarchy2"/>
    <dgm:cxn modelId="{511664C4-DB3F-4A89-91D2-9CA0A7F46D8D}" type="presParOf" srcId="{33214B5A-72DA-4A23-B63C-255DE68E51BE}" destId="{9B7C91D0-8472-4814-81A9-4F372F9F7D55}" srcOrd="1" destOrd="0" presId="urn:microsoft.com/office/officeart/2005/8/layout/hierarchy2"/>
    <dgm:cxn modelId="{0D411DFA-EE97-444A-9BF6-30E502FC3838}" type="presParOf" srcId="{9B7C91D0-8472-4814-81A9-4F372F9F7D55}" destId="{B2A742C9-7367-4B4F-9A34-48FFBA0DE10D}" srcOrd="0" destOrd="0" presId="urn:microsoft.com/office/officeart/2005/8/layout/hierarchy2"/>
    <dgm:cxn modelId="{83157CCA-05C3-4023-9074-C2E143E5211C}" type="presParOf" srcId="{B2A742C9-7367-4B4F-9A34-48FFBA0DE10D}" destId="{F49511AF-82E4-4EAF-9D15-FF690770F189}" srcOrd="0" destOrd="0" presId="urn:microsoft.com/office/officeart/2005/8/layout/hierarchy2"/>
    <dgm:cxn modelId="{7900658D-3A1F-44ED-BE93-76A663539588}" type="presParOf" srcId="{9B7C91D0-8472-4814-81A9-4F372F9F7D55}" destId="{F69D76FE-0831-4459-9E1B-CDFA2EB98F41}" srcOrd="1" destOrd="0" presId="urn:microsoft.com/office/officeart/2005/8/layout/hierarchy2"/>
    <dgm:cxn modelId="{E6C982B2-E342-49F7-B83A-6F0445F25A03}" type="presParOf" srcId="{F69D76FE-0831-4459-9E1B-CDFA2EB98F41}" destId="{EDD9CD42-64B7-4AB8-BCF0-402CAAEA6ACC}" srcOrd="0" destOrd="0" presId="urn:microsoft.com/office/officeart/2005/8/layout/hierarchy2"/>
    <dgm:cxn modelId="{7669A038-E96A-4DC8-AFD3-EE07DE1D8F44}" type="presParOf" srcId="{F69D76FE-0831-4459-9E1B-CDFA2EB98F41}" destId="{B287D006-15DA-40B6-955C-0EB96E2E2A54}" srcOrd="1" destOrd="0" presId="urn:microsoft.com/office/officeart/2005/8/layout/hierarchy2"/>
    <dgm:cxn modelId="{51586FB3-8862-4EE2-8BC1-AF92F89335DF}" type="presParOf" srcId="{9B7C91D0-8472-4814-81A9-4F372F9F7D55}" destId="{4A43090F-6CED-4950-8278-34132FDB890D}" srcOrd="2" destOrd="0" presId="urn:microsoft.com/office/officeart/2005/8/layout/hierarchy2"/>
    <dgm:cxn modelId="{F5D1A6AB-FC38-4845-BD09-997A755089C4}" type="presParOf" srcId="{4A43090F-6CED-4950-8278-34132FDB890D}" destId="{DF94558D-0421-4790-8B82-234427D7D8C7}" srcOrd="0" destOrd="0" presId="urn:microsoft.com/office/officeart/2005/8/layout/hierarchy2"/>
    <dgm:cxn modelId="{BBD45799-9330-4A52-BF84-CFEA0E7F022A}" type="presParOf" srcId="{9B7C91D0-8472-4814-81A9-4F372F9F7D55}" destId="{AF157242-D5DE-4A41-8EB6-625142BADCE9}" srcOrd="3" destOrd="0" presId="urn:microsoft.com/office/officeart/2005/8/layout/hierarchy2"/>
    <dgm:cxn modelId="{53A8A849-9F15-424F-9D7C-27431A1E57DF}" type="presParOf" srcId="{AF157242-D5DE-4A41-8EB6-625142BADCE9}" destId="{2B4DBD1F-F8B8-45B7-BF52-3B206D9F5BBA}" srcOrd="0" destOrd="0" presId="urn:microsoft.com/office/officeart/2005/8/layout/hierarchy2"/>
    <dgm:cxn modelId="{1ACFC640-8D2E-471A-911A-1A367910D586}" type="presParOf" srcId="{AF157242-D5DE-4A41-8EB6-625142BADCE9}" destId="{33888304-0E7F-461F-BC48-5CBA3986D543}" srcOrd="1" destOrd="0" presId="urn:microsoft.com/office/officeart/2005/8/layout/hierarchy2"/>
    <dgm:cxn modelId="{B1707C05-E634-4C32-AD29-44E1F92378CA}" type="presParOf" srcId="{A6B8512D-771D-4FF8-9735-9B9951FDD32B}" destId="{7EE3526E-E5F7-4468-8A3A-00FE31EDE46C}" srcOrd="4" destOrd="0" presId="urn:microsoft.com/office/officeart/2005/8/layout/hierarchy2"/>
    <dgm:cxn modelId="{AE8EF168-78A1-445E-85C1-4A09C5D48043}" type="presParOf" srcId="{7EE3526E-E5F7-4468-8A3A-00FE31EDE46C}" destId="{4EE5606A-7EE3-4590-A65F-5EA90976D52C}" srcOrd="0" destOrd="0" presId="urn:microsoft.com/office/officeart/2005/8/layout/hierarchy2"/>
    <dgm:cxn modelId="{48BFB428-56D6-42AE-B158-91CBA99D0A17}" type="presParOf" srcId="{A6B8512D-771D-4FF8-9735-9B9951FDD32B}" destId="{ACC59DB6-2003-46A1-A43A-761DE7857F3D}" srcOrd="5" destOrd="0" presId="urn:microsoft.com/office/officeart/2005/8/layout/hierarchy2"/>
    <dgm:cxn modelId="{297D68D1-1DEB-4F69-9E30-9781DD016595}" type="presParOf" srcId="{ACC59DB6-2003-46A1-A43A-761DE7857F3D}" destId="{A355210F-E04A-4CF8-9D0B-81D62516563D}" srcOrd="0" destOrd="0" presId="urn:microsoft.com/office/officeart/2005/8/layout/hierarchy2"/>
    <dgm:cxn modelId="{1E4AC746-0E03-478C-B977-7F98BAD2C031}" type="presParOf" srcId="{ACC59DB6-2003-46A1-A43A-761DE7857F3D}" destId="{B9356A5B-CA98-47CA-B2AB-F1EE67B4CDDE}" srcOrd="1" destOrd="0" presId="urn:microsoft.com/office/officeart/2005/8/layout/hierarchy2"/>
    <dgm:cxn modelId="{471FF45B-A1D1-4660-A730-DA910364B6D6}" type="presParOf" srcId="{B9356A5B-CA98-47CA-B2AB-F1EE67B4CDDE}" destId="{B6C80881-C177-4CE5-9ED5-A5A58C0D0315}" srcOrd="0" destOrd="0" presId="urn:microsoft.com/office/officeart/2005/8/layout/hierarchy2"/>
    <dgm:cxn modelId="{749912DB-172F-4419-8868-3F4038C7F933}" type="presParOf" srcId="{B6C80881-C177-4CE5-9ED5-A5A58C0D0315}" destId="{99568FFA-1D77-452C-94B8-D08A6E9B89B6}" srcOrd="0" destOrd="0" presId="urn:microsoft.com/office/officeart/2005/8/layout/hierarchy2"/>
    <dgm:cxn modelId="{18C82F7B-9E46-43BB-BD7F-8CA59B50668F}" type="presParOf" srcId="{B9356A5B-CA98-47CA-B2AB-F1EE67B4CDDE}" destId="{12B1EA6D-FB79-466D-B9DF-DD1798A5F297}" srcOrd="1" destOrd="0" presId="urn:microsoft.com/office/officeart/2005/8/layout/hierarchy2"/>
    <dgm:cxn modelId="{164BE33C-7E01-4BAA-8EA8-96D0829BDB06}" type="presParOf" srcId="{12B1EA6D-FB79-466D-B9DF-DD1798A5F297}" destId="{44CF5979-8E40-478F-850F-47DC0CB500D1}" srcOrd="0" destOrd="0" presId="urn:microsoft.com/office/officeart/2005/8/layout/hierarchy2"/>
    <dgm:cxn modelId="{928575D1-AEF1-4D95-AA5D-AF7DF3D4263D}" type="presParOf" srcId="{12B1EA6D-FB79-466D-B9DF-DD1798A5F297}" destId="{6C837A54-316D-46F9-A04B-7D9D9C243095}" srcOrd="1" destOrd="0" presId="urn:microsoft.com/office/officeart/2005/8/layout/hierarchy2"/>
    <dgm:cxn modelId="{4BDEC7D8-ED24-4F02-92E4-8B9A8BD1FD4A}" type="presParOf" srcId="{B9356A5B-CA98-47CA-B2AB-F1EE67B4CDDE}" destId="{9A4FD876-26C3-49B7-989B-98D83692961C}" srcOrd="2" destOrd="0" presId="urn:microsoft.com/office/officeart/2005/8/layout/hierarchy2"/>
    <dgm:cxn modelId="{76A6A0CB-7C2E-4342-968D-C0F737D2D510}" type="presParOf" srcId="{9A4FD876-26C3-49B7-989B-98D83692961C}" destId="{DAA9F5DA-F0DC-4CA9-8BD2-417D52220F62}" srcOrd="0" destOrd="0" presId="urn:microsoft.com/office/officeart/2005/8/layout/hierarchy2"/>
    <dgm:cxn modelId="{CE3DF4B2-B704-4517-9B23-8F88A96F9D3C}" type="presParOf" srcId="{B9356A5B-CA98-47CA-B2AB-F1EE67B4CDDE}" destId="{338E68FA-8A59-48EC-8FBE-FB161935C5D8}" srcOrd="3" destOrd="0" presId="urn:microsoft.com/office/officeart/2005/8/layout/hierarchy2"/>
    <dgm:cxn modelId="{658415FF-4B0E-4AD2-A80E-F4FC87C2750A}" type="presParOf" srcId="{338E68FA-8A59-48EC-8FBE-FB161935C5D8}" destId="{1BD76489-91C4-45D5-BFA7-1781592DB605}" srcOrd="0" destOrd="0" presId="urn:microsoft.com/office/officeart/2005/8/layout/hierarchy2"/>
    <dgm:cxn modelId="{503B0249-D146-4170-9E83-B72FE01C82E7}" type="presParOf" srcId="{338E68FA-8A59-48EC-8FBE-FB161935C5D8}" destId="{3A5A6C4B-DC75-4CE8-BD9D-F9C32013B57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E581F-BB56-4D94-9257-884E6BA6495E}">
      <dsp:nvSpPr>
        <dsp:cNvPr id="0" name=""/>
        <dsp:cNvSpPr/>
      </dsp:nvSpPr>
      <dsp:spPr>
        <a:xfrm>
          <a:off x="217287" y="2744802"/>
          <a:ext cx="2694665" cy="766828"/>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LHy</a:t>
          </a:r>
          <a:endParaRPr lang="en-US" sz="4400" kern="1200" dirty="0"/>
        </a:p>
      </dsp:txBody>
      <dsp:txXfrm>
        <a:off x="239747" y="2767262"/>
        <a:ext cx="2649745" cy="721908"/>
      </dsp:txXfrm>
    </dsp:sp>
    <dsp:sp modelId="{952497C1-D154-46D0-B890-F78A2BC73B9E}">
      <dsp:nvSpPr>
        <dsp:cNvPr id="0" name=""/>
        <dsp:cNvSpPr/>
      </dsp:nvSpPr>
      <dsp:spPr>
        <a:xfrm rot="17769938">
          <a:off x="2313795" y="2156508"/>
          <a:ext cx="2139972" cy="22741"/>
        </a:xfrm>
        <a:custGeom>
          <a:avLst/>
          <a:gdLst/>
          <a:ahLst/>
          <a:cxnLst/>
          <a:rect l="0" t="0" r="0" b="0"/>
          <a:pathLst>
            <a:path>
              <a:moveTo>
                <a:pt x="0" y="11370"/>
              </a:moveTo>
              <a:lnTo>
                <a:pt x="2139972" y="1137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330283" y="2114379"/>
        <a:ext cx="106998" cy="106998"/>
      </dsp:txXfrm>
    </dsp:sp>
    <dsp:sp modelId="{DE7E2899-2CD9-4331-A176-D5875EDCB77B}">
      <dsp:nvSpPr>
        <dsp:cNvPr id="0" name=""/>
        <dsp:cNvSpPr/>
      </dsp:nvSpPr>
      <dsp:spPr>
        <a:xfrm>
          <a:off x="3855611" y="824127"/>
          <a:ext cx="1813226" cy="76682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LAHy</a:t>
          </a:r>
          <a:endParaRPr lang="en-US" sz="2800" kern="1200" dirty="0"/>
        </a:p>
      </dsp:txBody>
      <dsp:txXfrm>
        <a:off x="3878071" y="846587"/>
        <a:ext cx="1768306" cy="721908"/>
      </dsp:txXfrm>
    </dsp:sp>
    <dsp:sp modelId="{E30083AD-C94F-4035-B2EF-F664BC0BFC2E}">
      <dsp:nvSpPr>
        <dsp:cNvPr id="0" name=""/>
        <dsp:cNvSpPr/>
      </dsp:nvSpPr>
      <dsp:spPr>
        <a:xfrm rot="19439769">
          <a:off x="5534935" y="784107"/>
          <a:ext cx="1401960" cy="22741"/>
        </a:xfrm>
        <a:custGeom>
          <a:avLst/>
          <a:gdLst/>
          <a:ahLst/>
          <a:cxnLst/>
          <a:rect l="0" t="0" r="0" b="0"/>
          <a:pathLst>
            <a:path>
              <a:moveTo>
                <a:pt x="0" y="11370"/>
              </a:moveTo>
              <a:lnTo>
                <a:pt x="1401960" y="113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00866" y="760429"/>
        <a:ext cx="70098" cy="70098"/>
      </dsp:txXfrm>
    </dsp:sp>
    <dsp:sp modelId="{4C81FDC5-68A6-41D3-8954-84691597ED06}">
      <dsp:nvSpPr>
        <dsp:cNvPr id="0" name=""/>
        <dsp:cNvSpPr/>
      </dsp:nvSpPr>
      <dsp:spPr>
        <a:xfrm>
          <a:off x="6802993" y="0"/>
          <a:ext cx="2678607" cy="7668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female:male ratio = 4:1</a:t>
          </a:r>
          <a:endParaRPr lang="en-US" sz="2400" kern="1200" dirty="0"/>
        </a:p>
      </dsp:txBody>
      <dsp:txXfrm>
        <a:off x="6825453" y="22460"/>
        <a:ext cx="2633687" cy="721908"/>
      </dsp:txXfrm>
    </dsp:sp>
    <dsp:sp modelId="{85AFF0D3-A910-44CE-9068-04665E11E921}">
      <dsp:nvSpPr>
        <dsp:cNvPr id="0" name=""/>
        <dsp:cNvSpPr/>
      </dsp:nvSpPr>
      <dsp:spPr>
        <a:xfrm rot="192278">
          <a:off x="5667950" y="1227921"/>
          <a:ext cx="1135930" cy="22741"/>
        </a:xfrm>
        <a:custGeom>
          <a:avLst/>
          <a:gdLst/>
          <a:ahLst/>
          <a:cxnLst/>
          <a:rect l="0" t="0" r="0" b="0"/>
          <a:pathLst>
            <a:path>
              <a:moveTo>
                <a:pt x="0" y="11370"/>
              </a:moveTo>
              <a:lnTo>
                <a:pt x="1135930" y="113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07517" y="1210894"/>
        <a:ext cx="56796" cy="56796"/>
      </dsp:txXfrm>
    </dsp:sp>
    <dsp:sp modelId="{9FE4A016-8FD2-436B-AEEF-25C5B0D7B195}">
      <dsp:nvSpPr>
        <dsp:cNvPr id="0" name=""/>
        <dsp:cNvSpPr/>
      </dsp:nvSpPr>
      <dsp:spPr>
        <a:xfrm>
          <a:off x="6802993" y="887628"/>
          <a:ext cx="2675693" cy="7668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younger age for women (35 ± 13 years) as compared to men (49 ± 16 years). </a:t>
          </a:r>
          <a:endParaRPr lang="en-US" sz="1600" kern="1200" dirty="0"/>
        </a:p>
      </dsp:txBody>
      <dsp:txXfrm>
        <a:off x="6825453" y="910088"/>
        <a:ext cx="2630773" cy="721908"/>
      </dsp:txXfrm>
    </dsp:sp>
    <dsp:sp modelId="{9E227610-CB41-4989-9575-765EE1A7D8C7}">
      <dsp:nvSpPr>
        <dsp:cNvPr id="0" name=""/>
        <dsp:cNvSpPr/>
      </dsp:nvSpPr>
      <dsp:spPr>
        <a:xfrm rot="2287421">
          <a:off x="5509899" y="1656149"/>
          <a:ext cx="1490143" cy="22741"/>
        </a:xfrm>
        <a:custGeom>
          <a:avLst/>
          <a:gdLst/>
          <a:ahLst/>
          <a:cxnLst/>
          <a:rect l="0" t="0" r="0" b="0"/>
          <a:pathLst>
            <a:path>
              <a:moveTo>
                <a:pt x="0" y="11370"/>
              </a:moveTo>
              <a:lnTo>
                <a:pt x="1490143" y="113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17717" y="1630266"/>
        <a:ext cx="74507" cy="74507"/>
      </dsp:txXfrm>
    </dsp:sp>
    <dsp:sp modelId="{591DF967-5F37-4A81-830A-628BA78DEDDD}">
      <dsp:nvSpPr>
        <dsp:cNvPr id="0" name=""/>
        <dsp:cNvSpPr/>
      </dsp:nvSpPr>
      <dsp:spPr>
        <a:xfrm>
          <a:off x="6841104" y="1744083"/>
          <a:ext cx="2704189" cy="7668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associated with late  pregnancy or the postpartum period, </a:t>
          </a:r>
          <a:endParaRPr lang="en-US" sz="1600" kern="1200" dirty="0"/>
        </a:p>
      </dsp:txBody>
      <dsp:txXfrm>
        <a:off x="6863564" y="1766543"/>
        <a:ext cx="2659269" cy="721908"/>
      </dsp:txXfrm>
    </dsp:sp>
    <dsp:sp modelId="{20BE05C4-BE22-4C45-B5E0-28A890CDCCD3}">
      <dsp:nvSpPr>
        <dsp:cNvPr id="0" name=""/>
        <dsp:cNvSpPr/>
      </dsp:nvSpPr>
      <dsp:spPr>
        <a:xfrm rot="206994">
          <a:off x="2911119" y="3144524"/>
          <a:ext cx="919928" cy="22741"/>
        </a:xfrm>
        <a:custGeom>
          <a:avLst/>
          <a:gdLst/>
          <a:ahLst/>
          <a:cxnLst/>
          <a:rect l="0" t="0" r="0" b="0"/>
          <a:pathLst>
            <a:path>
              <a:moveTo>
                <a:pt x="0" y="11370"/>
              </a:moveTo>
              <a:lnTo>
                <a:pt x="919928" y="1137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8085" y="3132897"/>
        <a:ext cx="45996" cy="45996"/>
      </dsp:txXfrm>
    </dsp:sp>
    <dsp:sp modelId="{2EB8D784-6B44-4A8D-8EDF-C9764D8555A6}">
      <dsp:nvSpPr>
        <dsp:cNvPr id="0" name=""/>
        <dsp:cNvSpPr/>
      </dsp:nvSpPr>
      <dsp:spPr>
        <a:xfrm>
          <a:off x="3830214" y="2800159"/>
          <a:ext cx="1944139" cy="76682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LPAHy</a:t>
          </a:r>
          <a:endParaRPr lang="en-US" sz="2800" kern="1200" dirty="0"/>
        </a:p>
      </dsp:txBody>
      <dsp:txXfrm>
        <a:off x="3852674" y="2822619"/>
        <a:ext cx="1899219" cy="721908"/>
      </dsp:txXfrm>
    </dsp:sp>
    <dsp:sp modelId="{B2A742C9-7367-4B4F-9A34-48FFBA0DE10D}">
      <dsp:nvSpPr>
        <dsp:cNvPr id="0" name=""/>
        <dsp:cNvSpPr/>
      </dsp:nvSpPr>
      <dsp:spPr>
        <a:xfrm rot="21146434">
          <a:off x="5769438" y="3097790"/>
          <a:ext cx="1131287" cy="22741"/>
        </a:xfrm>
        <a:custGeom>
          <a:avLst/>
          <a:gdLst/>
          <a:ahLst/>
          <a:cxnLst/>
          <a:rect l="0" t="0" r="0" b="0"/>
          <a:pathLst>
            <a:path>
              <a:moveTo>
                <a:pt x="0" y="11370"/>
              </a:moveTo>
              <a:lnTo>
                <a:pt x="1131287" y="113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06799" y="3080878"/>
        <a:ext cx="56564" cy="56564"/>
      </dsp:txXfrm>
    </dsp:sp>
    <dsp:sp modelId="{EDD9CD42-64B7-4AB8-BCF0-402CAAEA6ACC}">
      <dsp:nvSpPr>
        <dsp:cNvPr id="0" name=""/>
        <dsp:cNvSpPr/>
      </dsp:nvSpPr>
      <dsp:spPr>
        <a:xfrm>
          <a:off x="6895809" y="2651333"/>
          <a:ext cx="2659544" cy="7668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female:male ratio = 1.9:1</a:t>
          </a:r>
          <a:endParaRPr lang="en-US" sz="2400" kern="1200" dirty="0"/>
        </a:p>
      </dsp:txBody>
      <dsp:txXfrm>
        <a:off x="6918269" y="2673793"/>
        <a:ext cx="2614624" cy="721908"/>
      </dsp:txXfrm>
    </dsp:sp>
    <dsp:sp modelId="{4A43090F-6CED-4950-8278-34132FDB890D}">
      <dsp:nvSpPr>
        <dsp:cNvPr id="0" name=""/>
        <dsp:cNvSpPr/>
      </dsp:nvSpPr>
      <dsp:spPr>
        <a:xfrm rot="1990210">
          <a:off x="5665195" y="3538716"/>
          <a:ext cx="1339772" cy="22741"/>
        </a:xfrm>
        <a:custGeom>
          <a:avLst/>
          <a:gdLst/>
          <a:ahLst/>
          <a:cxnLst/>
          <a:rect l="0" t="0" r="0" b="0"/>
          <a:pathLst>
            <a:path>
              <a:moveTo>
                <a:pt x="0" y="11370"/>
              </a:moveTo>
              <a:lnTo>
                <a:pt x="1339772" y="113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01587" y="3516592"/>
        <a:ext cx="66988" cy="66988"/>
      </dsp:txXfrm>
    </dsp:sp>
    <dsp:sp modelId="{2B4DBD1F-F8B8-45B7-BF52-3B206D9F5BBA}">
      <dsp:nvSpPr>
        <dsp:cNvPr id="0" name=""/>
        <dsp:cNvSpPr/>
      </dsp:nvSpPr>
      <dsp:spPr>
        <a:xfrm>
          <a:off x="6895809" y="3533186"/>
          <a:ext cx="2678607" cy="7668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mean age of presentation is 43 ± 17 years  </a:t>
          </a:r>
          <a:endParaRPr lang="en-US" sz="1800" kern="1200" dirty="0"/>
        </a:p>
      </dsp:txBody>
      <dsp:txXfrm>
        <a:off x="6918269" y="3555646"/>
        <a:ext cx="2633687" cy="721908"/>
      </dsp:txXfrm>
    </dsp:sp>
    <dsp:sp modelId="{7EE3526E-E5F7-4468-8A3A-00FE31EDE46C}">
      <dsp:nvSpPr>
        <dsp:cNvPr id="0" name=""/>
        <dsp:cNvSpPr/>
      </dsp:nvSpPr>
      <dsp:spPr>
        <a:xfrm rot="3845290">
          <a:off x="2263147" y="4153375"/>
          <a:ext cx="2304762" cy="22741"/>
        </a:xfrm>
        <a:custGeom>
          <a:avLst/>
          <a:gdLst/>
          <a:ahLst/>
          <a:cxnLst/>
          <a:rect l="0" t="0" r="0" b="0"/>
          <a:pathLst>
            <a:path>
              <a:moveTo>
                <a:pt x="0" y="11370"/>
              </a:moveTo>
              <a:lnTo>
                <a:pt x="2304762" y="1137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357910" y="4107127"/>
        <a:ext cx="115238" cy="115238"/>
      </dsp:txXfrm>
    </dsp:sp>
    <dsp:sp modelId="{A355210F-E04A-4CF8-9D0B-81D62516563D}">
      <dsp:nvSpPr>
        <dsp:cNvPr id="0" name=""/>
        <dsp:cNvSpPr/>
      </dsp:nvSpPr>
      <dsp:spPr>
        <a:xfrm>
          <a:off x="3919105" y="4817861"/>
          <a:ext cx="2016604" cy="766828"/>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LINHy</a:t>
          </a:r>
          <a:endParaRPr lang="en-US" sz="2800" kern="1200" dirty="0"/>
        </a:p>
      </dsp:txBody>
      <dsp:txXfrm>
        <a:off x="3941565" y="4840321"/>
        <a:ext cx="1971684" cy="721908"/>
      </dsp:txXfrm>
    </dsp:sp>
    <dsp:sp modelId="{B6C80881-C177-4CE5-9ED5-A5A58C0D0315}">
      <dsp:nvSpPr>
        <dsp:cNvPr id="0" name=""/>
        <dsp:cNvSpPr/>
      </dsp:nvSpPr>
      <dsp:spPr>
        <a:xfrm rot="20321300">
          <a:off x="5897813" y="4988493"/>
          <a:ext cx="1108357" cy="22741"/>
        </a:xfrm>
        <a:custGeom>
          <a:avLst/>
          <a:gdLst/>
          <a:ahLst/>
          <a:cxnLst/>
          <a:rect l="0" t="0" r="0" b="0"/>
          <a:pathLst>
            <a:path>
              <a:moveTo>
                <a:pt x="0" y="11370"/>
              </a:moveTo>
              <a:lnTo>
                <a:pt x="1108357" y="113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24283" y="4972155"/>
        <a:ext cx="55417" cy="55417"/>
      </dsp:txXfrm>
    </dsp:sp>
    <dsp:sp modelId="{44CF5979-8E40-478F-850F-47DC0CB500D1}">
      <dsp:nvSpPr>
        <dsp:cNvPr id="0" name=""/>
        <dsp:cNvSpPr/>
      </dsp:nvSpPr>
      <dsp:spPr>
        <a:xfrm>
          <a:off x="6968275" y="4415038"/>
          <a:ext cx="2653011" cy="7668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female:male ratio = 1:1</a:t>
          </a:r>
          <a:endParaRPr lang="en-US" sz="2400" kern="1200" dirty="0"/>
        </a:p>
      </dsp:txBody>
      <dsp:txXfrm>
        <a:off x="6990735" y="4437498"/>
        <a:ext cx="2608091" cy="721908"/>
      </dsp:txXfrm>
    </dsp:sp>
    <dsp:sp modelId="{9A4FD876-26C3-49B7-989B-98D83692961C}">
      <dsp:nvSpPr>
        <dsp:cNvPr id="0" name=""/>
        <dsp:cNvSpPr/>
      </dsp:nvSpPr>
      <dsp:spPr>
        <a:xfrm rot="1493258">
          <a:off x="5882857" y="5429419"/>
          <a:ext cx="1138270" cy="22741"/>
        </a:xfrm>
        <a:custGeom>
          <a:avLst/>
          <a:gdLst/>
          <a:ahLst/>
          <a:cxnLst/>
          <a:rect l="0" t="0" r="0" b="0"/>
          <a:pathLst>
            <a:path>
              <a:moveTo>
                <a:pt x="0" y="11370"/>
              </a:moveTo>
              <a:lnTo>
                <a:pt x="1138270" y="11370"/>
              </a:lnTo>
            </a:path>
          </a:pathLst>
        </a:custGeom>
        <a:noFill/>
        <a:ln w="19050"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423535" y="5412333"/>
        <a:ext cx="56913" cy="56913"/>
      </dsp:txXfrm>
    </dsp:sp>
    <dsp:sp modelId="{1BD76489-91C4-45D5-BFA7-1781592DB605}">
      <dsp:nvSpPr>
        <dsp:cNvPr id="0" name=""/>
        <dsp:cNvSpPr/>
      </dsp:nvSpPr>
      <dsp:spPr>
        <a:xfrm>
          <a:off x="6968275" y="5296891"/>
          <a:ext cx="2649744" cy="76682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mean age of presentation is 39 ± 20 years </a:t>
          </a:r>
          <a:endParaRPr lang="en-US" sz="1800" kern="1200" dirty="0"/>
        </a:p>
      </dsp:txBody>
      <dsp:txXfrm>
        <a:off x="6990735" y="5319351"/>
        <a:ext cx="2604824" cy="7219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29793" y="1325929"/>
            <a:ext cx="8991600" cy="3652836"/>
          </a:xfrm>
          <a:prstGeom prst="rect">
            <a:avLst/>
          </a:prstGeom>
          <a:solidFill>
            <a:srgbClr val="FFFFFF"/>
          </a:solidFill>
          <a:ln w="381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12700">
                  <a:solidFill>
                    <a:srgbClr val="5B9BD5"/>
                  </a:solidFill>
                  <a:prstDash val="solid"/>
                </a:ln>
                <a:solidFill>
                  <a:srgbClr val="5B9BD5">
                    <a:lumMod val="50000"/>
                  </a:srgbClr>
                </a:solidFill>
                <a:effectLst>
                  <a:outerShdw dist="38100" dir="2640000" algn="bl" rotWithShape="0">
                    <a:srgbClr val="5B9BD5"/>
                  </a:outerShdw>
                </a:effectLst>
                <a:uLnTx/>
                <a:uFillTx/>
                <a:latin typeface="Calibri" panose="020F0502020204030204"/>
                <a:ea typeface="+mj-ea"/>
                <a:cs typeface="+mj-cs"/>
              </a:rPr>
              <a:t>IN THE NAME OF GOD</a:t>
            </a:r>
            <a:br>
              <a:rPr kumimoji="0" lang="en-US" sz="8800" b="1" i="0" u="none" strike="noStrike" kern="1200" cap="none" spc="0" normalizeH="0" baseline="0" noProof="0" dirty="0" smtClean="0">
                <a:ln w="12700">
                  <a:solidFill>
                    <a:srgbClr val="5B9BD5"/>
                  </a:solidFill>
                  <a:prstDash val="solid"/>
                </a:ln>
                <a:solidFill>
                  <a:srgbClr val="5B9BD5">
                    <a:lumMod val="50000"/>
                  </a:srgbClr>
                </a:solidFill>
                <a:effectLst>
                  <a:outerShdw dist="38100" dir="2640000" algn="bl" rotWithShape="0">
                    <a:srgbClr val="5B9BD5"/>
                  </a:outerShdw>
                </a:effectLst>
                <a:uLnTx/>
                <a:uFillTx/>
                <a:latin typeface="Calibri" panose="020F0502020204030204"/>
                <a:ea typeface="+mj-ea"/>
                <a:cs typeface="+mj-cs"/>
              </a:rPr>
            </a:br>
            <a:endParaRPr kumimoji="0" lang="en-US" sz="4000" b="0" i="0" u="none" strike="noStrike" kern="1200" cap="all" spc="200" normalizeH="0" baseline="0" noProof="0" dirty="0">
              <a:ln>
                <a:noFill/>
              </a:ln>
              <a:solidFill>
                <a:srgbClr val="262626"/>
              </a:solidFill>
              <a:effectLst/>
              <a:uLnTx/>
              <a:uFillTx/>
              <a:latin typeface="Gill Sans MT" panose="020B0502020104020203"/>
              <a:ea typeface="+mj-ea"/>
              <a:cs typeface="+mj-cs"/>
            </a:endParaRPr>
          </a:p>
        </p:txBody>
      </p:sp>
    </p:spTree>
    <p:extLst>
      <p:ext uri="{BB962C8B-B14F-4D97-AF65-F5344CB8AC3E}">
        <p14:creationId xmlns:p14="http://schemas.microsoft.com/office/powerpoint/2010/main" val="90836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Autoimmune hypophysitis (AHy</a:t>
            </a:r>
            <a:r>
              <a:rPr lang="en-US" dirty="0" smtClean="0">
                <a:solidFill>
                  <a:srgbClr val="FFFF00"/>
                </a:solidFill>
              </a:rPr>
              <a:t>)</a:t>
            </a:r>
            <a:endParaRPr lang="en-US" dirty="0">
              <a:solidFill>
                <a:srgbClr val="FFFF00"/>
              </a:solidFill>
            </a:endParaRPr>
          </a:p>
        </p:txBody>
      </p:sp>
      <p:sp>
        <p:nvSpPr>
          <p:cNvPr id="3" name="Content Placeholder 2"/>
          <p:cNvSpPr>
            <a:spLocks noGrp="1"/>
          </p:cNvSpPr>
          <p:nvPr>
            <p:ph idx="1"/>
          </p:nvPr>
        </p:nvSpPr>
        <p:spPr>
          <a:xfrm>
            <a:off x="646112" y="1616766"/>
            <a:ext cx="10525472" cy="4631634"/>
          </a:xfrm>
        </p:spPr>
        <p:txBody>
          <a:bodyPr/>
          <a:lstStyle/>
          <a:p>
            <a:r>
              <a:rPr lang="en-US" sz="2800" dirty="0" smtClean="0">
                <a:latin typeface="Arial" panose="020B0604020202020204" pitchFamily="34" charset="0"/>
              </a:rPr>
              <a:t> </a:t>
            </a:r>
            <a:r>
              <a:rPr lang="en-US" sz="2800" dirty="0" smtClean="0">
                <a:latin typeface="Arial" panose="020B0604020202020204" pitchFamily="34" charset="0"/>
              </a:rPr>
              <a:t>Results </a:t>
            </a:r>
            <a:r>
              <a:rPr lang="en-US" sz="2800" dirty="0" smtClean="0">
                <a:latin typeface="Arial" panose="020B0604020202020204" pitchFamily="34" charset="0"/>
              </a:rPr>
              <a:t>from </a:t>
            </a:r>
            <a:r>
              <a:rPr lang="en-US" sz="2800" dirty="0">
                <a:latin typeface="Arial" panose="020B0604020202020204" pitchFamily="34" charset="0"/>
              </a:rPr>
              <a:t>autoimmunity-mediated destruction of the pituitary </a:t>
            </a:r>
            <a:r>
              <a:rPr lang="en-US" sz="2800" dirty="0" smtClean="0">
                <a:latin typeface="Arial" panose="020B0604020202020204" pitchFamily="34" charset="0"/>
              </a:rPr>
              <a:t>gland</a:t>
            </a:r>
          </a:p>
          <a:p>
            <a:r>
              <a:rPr lang="en-US" sz="2800" dirty="0" smtClean="0">
                <a:latin typeface="Arial" panose="020B0604020202020204" pitchFamily="34" charset="0"/>
              </a:rPr>
              <a:t> </a:t>
            </a:r>
            <a:r>
              <a:rPr lang="en-US" sz="2800" dirty="0">
                <a:latin typeface="Arial" panose="020B0604020202020204" pitchFamily="34" charset="0"/>
              </a:rPr>
              <a:t>AHy includes most forms of hypophysitis under PHy category </a:t>
            </a:r>
            <a:endParaRPr lang="en-US" sz="2800" dirty="0" smtClean="0">
              <a:latin typeface="Arial" panose="020B0604020202020204" pitchFamily="34" charset="0"/>
            </a:endParaRPr>
          </a:p>
          <a:p>
            <a:r>
              <a:rPr lang="en-US" sz="2800" dirty="0">
                <a:latin typeface="Arial" panose="020B0604020202020204" pitchFamily="34" charset="0"/>
              </a:rPr>
              <a:t>T</a:t>
            </a:r>
            <a:r>
              <a:rPr lang="en-US" sz="2800" dirty="0" smtClean="0">
                <a:latin typeface="Arial" panose="020B0604020202020204" pitchFamily="34" charset="0"/>
              </a:rPr>
              <a:t>hose</a:t>
            </a:r>
            <a:r>
              <a:rPr lang="en-US" sz="2800" dirty="0" smtClean="0">
                <a:latin typeface="Calibri" panose="020F0502020204030204" pitchFamily="34" charset="0"/>
              </a:rPr>
              <a:t> </a:t>
            </a:r>
            <a:r>
              <a:rPr lang="en-US" sz="2800" dirty="0">
                <a:latin typeface="Arial" panose="020B0604020202020204" pitchFamily="34" charset="0"/>
              </a:rPr>
              <a:t>secondary to autoimmune polyendocrinopathies and systemic autoimmune diseases under </a:t>
            </a:r>
            <a:r>
              <a:rPr lang="en-US" sz="2800" dirty="0" smtClean="0">
                <a:latin typeface="Arial" panose="020B0604020202020204" pitchFamily="34" charset="0"/>
              </a:rPr>
              <a:t>SHy</a:t>
            </a:r>
            <a:r>
              <a:rPr lang="en-US" sz="2800" dirty="0" smtClean="0">
                <a:latin typeface="Calibri" panose="020F0502020204030204" pitchFamily="34" charset="0"/>
              </a:rPr>
              <a:t> </a:t>
            </a:r>
            <a:endParaRPr lang="en-US" sz="2800" dirty="0" smtClean="0">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116871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583" y="834888"/>
            <a:ext cx="10614991" cy="5413512"/>
          </a:xfrm>
        </p:spPr>
        <p:txBody>
          <a:bodyPr>
            <a:normAutofit lnSpcReduction="10000"/>
          </a:bodyPr>
          <a:lstStyle/>
          <a:p>
            <a:r>
              <a:rPr lang="en-US" sz="2400" dirty="0">
                <a:latin typeface="Arial" panose="020B0604020202020204" pitchFamily="34" charset="0"/>
              </a:rPr>
              <a:t>The clinical presentation varies from an asymptomatic condition to a fatal disease </a:t>
            </a:r>
            <a:endParaRPr lang="en-US" sz="2400" dirty="0" smtClean="0">
              <a:latin typeface="Arial" panose="020B0604020202020204" pitchFamily="34" charset="0"/>
            </a:endParaRPr>
          </a:p>
          <a:p>
            <a:r>
              <a:rPr lang="en-US" sz="2400" dirty="0" smtClean="0">
                <a:solidFill>
                  <a:srgbClr val="FFFF00"/>
                </a:solidFill>
                <a:latin typeface="Arial" panose="020B0604020202020204" pitchFamily="34" charset="0"/>
              </a:rPr>
              <a:t>Milder </a:t>
            </a:r>
            <a:r>
              <a:rPr lang="en-US" sz="2400" dirty="0">
                <a:solidFill>
                  <a:srgbClr val="FFFF00"/>
                </a:solidFill>
                <a:latin typeface="Arial" panose="020B0604020202020204" pitchFamily="34" charset="0"/>
              </a:rPr>
              <a:t>forms </a:t>
            </a:r>
            <a:r>
              <a:rPr lang="en-US" sz="2400" dirty="0">
                <a:latin typeface="Arial" panose="020B0604020202020204" pitchFamily="34" charset="0"/>
              </a:rPr>
              <a:t>of hypophysitis are treated with replacement of deficient hormones </a:t>
            </a:r>
          </a:p>
          <a:p>
            <a:r>
              <a:rPr lang="en-US" sz="2400" dirty="0" smtClean="0">
                <a:solidFill>
                  <a:srgbClr val="FFFF00"/>
                </a:solidFill>
                <a:latin typeface="Arial" panose="020B0604020202020204" pitchFamily="34" charset="0"/>
              </a:rPr>
              <a:t>more </a:t>
            </a:r>
            <a:r>
              <a:rPr lang="en-US" sz="2400" dirty="0">
                <a:solidFill>
                  <a:srgbClr val="FFFF00"/>
                </a:solidFill>
                <a:latin typeface="Arial" panose="020B0604020202020204" pitchFamily="34" charset="0"/>
              </a:rPr>
              <a:t>acute </a:t>
            </a:r>
            <a:r>
              <a:rPr lang="en-US" sz="2400" dirty="0">
                <a:latin typeface="Arial" panose="020B0604020202020204" pitchFamily="34" charset="0"/>
              </a:rPr>
              <a:t>presentations with mass effects require glucocorticoid </a:t>
            </a:r>
            <a:r>
              <a:rPr lang="en-US" sz="2400" dirty="0" smtClean="0">
                <a:latin typeface="Arial" panose="020B0604020202020204" pitchFamily="34" charset="0"/>
              </a:rPr>
              <a:t>therapy ,immunosuppressive </a:t>
            </a:r>
            <a:r>
              <a:rPr lang="en-US" sz="2400" dirty="0">
                <a:latin typeface="Arial" panose="020B0604020202020204" pitchFamily="34" charset="0"/>
              </a:rPr>
              <a:t>therapy or </a:t>
            </a:r>
            <a:r>
              <a:rPr lang="en-US" sz="2400" dirty="0" smtClean="0">
                <a:latin typeface="Arial" panose="020B0604020202020204" pitchFamily="34" charset="0"/>
              </a:rPr>
              <a:t>surgery </a:t>
            </a:r>
          </a:p>
          <a:p>
            <a:r>
              <a:rPr lang="en-US" sz="2400" dirty="0" smtClean="0">
                <a:latin typeface="Arial" panose="020B0604020202020204" pitchFamily="34" charset="0"/>
              </a:rPr>
              <a:t>MRI </a:t>
            </a:r>
            <a:r>
              <a:rPr lang="en-US" sz="2400" dirty="0">
                <a:latin typeface="Arial" panose="020B0604020202020204" pitchFamily="34" charset="0"/>
              </a:rPr>
              <a:t>is the best imaging modality for diagnosing hypophysitis </a:t>
            </a:r>
          </a:p>
          <a:p>
            <a:r>
              <a:rPr lang="en-US" sz="2400" dirty="0" smtClean="0">
                <a:latin typeface="Symbol" panose="05050102010706020507" pitchFamily="18" charset="2"/>
              </a:rPr>
              <a:t> </a:t>
            </a:r>
            <a:r>
              <a:rPr lang="en-US" sz="2400" dirty="0">
                <a:latin typeface="Arial" panose="020B0604020202020204" pitchFamily="34" charset="0"/>
              </a:rPr>
              <a:t>Glucocorticoids are the first-line immunosuppressive agents for the treatment of </a:t>
            </a:r>
            <a:r>
              <a:rPr lang="en-US" sz="2400" dirty="0" smtClean="0">
                <a:latin typeface="Arial" panose="020B0604020202020204" pitchFamily="34" charset="0"/>
              </a:rPr>
              <a:t>Ahy</a:t>
            </a:r>
          </a:p>
          <a:p>
            <a:pPr lvl="0">
              <a:buClr>
                <a:srgbClr val="B31166">
                  <a:lumMod val="60000"/>
                  <a:lumOff val="40000"/>
                </a:srgbClr>
              </a:buClr>
            </a:pPr>
            <a:r>
              <a:rPr lang="en-US" sz="2400" dirty="0">
                <a:solidFill>
                  <a:prstClr val="white"/>
                </a:solidFill>
                <a:latin typeface="Arial" panose="020B0604020202020204" pitchFamily="34" charset="0"/>
              </a:rPr>
              <a:t>Surgery should be reserved for cases of uncertain diagnosis, rapid progression of </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neurological symptoms, and large space-occupying lesions that are accessible through </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transsphenoidal approach</a:t>
            </a:r>
          </a:p>
          <a:p>
            <a:pPr lvl="0">
              <a:buClr>
                <a:srgbClr val="B31166">
                  <a:lumMod val="60000"/>
                  <a:lumOff val="40000"/>
                </a:srgbClr>
              </a:buClr>
            </a:pPr>
            <a:r>
              <a:rPr lang="en-US" sz="2400" dirty="0">
                <a:solidFill>
                  <a:prstClr val="white"/>
                </a:solidFill>
                <a:latin typeface="Symbol" panose="05050102010706020507" pitchFamily="18" charset="2"/>
              </a:rPr>
              <a:t> </a:t>
            </a:r>
            <a:r>
              <a:rPr lang="en-US" sz="2400" dirty="0">
                <a:solidFill>
                  <a:prstClr val="white"/>
                </a:solidFill>
                <a:latin typeface="Arial" panose="020B0604020202020204" pitchFamily="34" charset="0"/>
              </a:rPr>
              <a:t>71% to 72% of patients require long-term hormone replacement therapy</a:t>
            </a:r>
            <a:endParaRPr lang="en-US" sz="2400" dirty="0">
              <a:solidFill>
                <a:prstClr val="white"/>
              </a:solidFill>
            </a:endParaRPr>
          </a:p>
          <a:p>
            <a:endParaRPr lang="en-US" dirty="0"/>
          </a:p>
        </p:txBody>
      </p:sp>
    </p:spTree>
    <p:extLst>
      <p:ext uri="{BB962C8B-B14F-4D97-AF65-F5344CB8AC3E}">
        <p14:creationId xmlns:p14="http://schemas.microsoft.com/office/powerpoint/2010/main" val="38809847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23053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232452"/>
            <a:ext cx="10551976" cy="5015947"/>
          </a:xfrm>
        </p:spPr>
        <p:txBody>
          <a:bodyPr>
            <a:normAutofit/>
          </a:bodyPr>
          <a:lstStyle/>
          <a:p>
            <a:r>
              <a:rPr lang="en-US" sz="2800" dirty="0" smtClean="0">
                <a:latin typeface="Arial" panose="020B0604020202020204" pitchFamily="34" charset="0"/>
              </a:rPr>
              <a:t>Hypophysitis </a:t>
            </a:r>
            <a:r>
              <a:rPr lang="en-US" sz="2800" dirty="0">
                <a:latin typeface="Arial" panose="020B0604020202020204" pitchFamily="34" charset="0"/>
              </a:rPr>
              <a:t>can also be classified based on the anatomical site of pituitary </a:t>
            </a:r>
            <a:r>
              <a:rPr lang="en-US" sz="2800" dirty="0" smtClean="0">
                <a:latin typeface="Arial" panose="020B0604020202020204" pitchFamily="34" charset="0"/>
              </a:rPr>
              <a:t>gland</a:t>
            </a:r>
            <a:r>
              <a:rPr lang="en-US" sz="2800" dirty="0" smtClean="0">
                <a:latin typeface="Calibri" panose="020F0502020204030204" pitchFamily="34" charset="0"/>
              </a:rPr>
              <a:t> </a:t>
            </a:r>
            <a:r>
              <a:rPr lang="en-US" sz="2800" dirty="0" smtClean="0">
                <a:latin typeface="Arial" panose="020B0604020202020204" pitchFamily="34" charset="0"/>
              </a:rPr>
              <a:t>involvement: </a:t>
            </a:r>
          </a:p>
          <a:p>
            <a:endParaRPr lang="en-US" sz="2800" dirty="0" smtClean="0">
              <a:solidFill>
                <a:srgbClr val="FFFF00"/>
              </a:solidFill>
              <a:latin typeface="Arial" panose="020B0604020202020204" pitchFamily="34" charset="0"/>
            </a:endParaRPr>
          </a:p>
          <a:p>
            <a:r>
              <a:rPr lang="en-US" sz="2800" dirty="0">
                <a:solidFill>
                  <a:srgbClr val="FFFF00"/>
                </a:solidFill>
                <a:latin typeface="Arial" panose="020B0604020202020204" pitchFamily="34" charset="0"/>
              </a:rPr>
              <a:t>O</a:t>
            </a:r>
            <a:r>
              <a:rPr lang="en-US" sz="2800" dirty="0" smtClean="0">
                <a:solidFill>
                  <a:srgbClr val="FFFF00"/>
                </a:solidFill>
                <a:latin typeface="Arial" panose="020B0604020202020204" pitchFamily="34" charset="0"/>
              </a:rPr>
              <a:t>nly </a:t>
            </a:r>
            <a:r>
              <a:rPr lang="en-US" sz="2800" dirty="0">
                <a:solidFill>
                  <a:srgbClr val="FFFF00"/>
                </a:solidFill>
                <a:latin typeface="Arial" panose="020B0604020202020204" pitchFamily="34" charset="0"/>
              </a:rPr>
              <a:t>the anterior pituitary </a:t>
            </a:r>
            <a:r>
              <a:rPr lang="en-US" sz="2800" dirty="0">
                <a:latin typeface="Arial" panose="020B0604020202020204" pitchFamily="34" charset="0"/>
              </a:rPr>
              <a:t>(adenohypophysitis</a:t>
            </a:r>
            <a:r>
              <a:rPr lang="en-US" sz="2800" dirty="0" smtClean="0">
                <a:latin typeface="Arial" panose="020B0604020202020204" pitchFamily="34" charset="0"/>
              </a:rPr>
              <a:t>) </a:t>
            </a:r>
          </a:p>
          <a:p>
            <a:endParaRPr lang="en-US" sz="2800" dirty="0" smtClean="0">
              <a:solidFill>
                <a:srgbClr val="FFFF00"/>
              </a:solidFill>
              <a:latin typeface="Arial" panose="020B0604020202020204" pitchFamily="34" charset="0"/>
            </a:endParaRPr>
          </a:p>
          <a:p>
            <a:r>
              <a:rPr lang="en-US" sz="2800" dirty="0">
                <a:solidFill>
                  <a:srgbClr val="FFFF00"/>
                </a:solidFill>
                <a:latin typeface="Arial" panose="020B0604020202020204" pitchFamily="34" charset="0"/>
              </a:rPr>
              <a:t>P</a:t>
            </a:r>
            <a:r>
              <a:rPr lang="en-US" sz="2800" dirty="0" smtClean="0">
                <a:solidFill>
                  <a:srgbClr val="FFFF00"/>
                </a:solidFill>
                <a:latin typeface="Arial" panose="020B0604020202020204" pitchFamily="34" charset="0"/>
              </a:rPr>
              <a:t>osterior</a:t>
            </a:r>
            <a:r>
              <a:rPr lang="en-US" sz="2800" dirty="0" smtClean="0">
                <a:solidFill>
                  <a:srgbClr val="FFFF00"/>
                </a:solidFill>
                <a:latin typeface="Calibri" panose="020F0502020204030204" pitchFamily="34" charset="0"/>
              </a:rPr>
              <a:t> </a:t>
            </a:r>
            <a:r>
              <a:rPr lang="en-US" sz="2800" dirty="0">
                <a:solidFill>
                  <a:srgbClr val="FFFF00"/>
                </a:solidFill>
                <a:latin typeface="Arial" panose="020B0604020202020204" pitchFamily="34" charset="0"/>
              </a:rPr>
              <a:t>pituitary </a:t>
            </a:r>
            <a:r>
              <a:rPr lang="en-US" sz="2800" dirty="0">
                <a:latin typeface="Arial" panose="020B0604020202020204" pitchFamily="34" charset="0"/>
              </a:rPr>
              <a:t>(</a:t>
            </a:r>
            <a:r>
              <a:rPr lang="en-US" sz="2800" dirty="0" smtClean="0">
                <a:latin typeface="Arial" panose="020B0604020202020204" pitchFamily="34" charset="0"/>
              </a:rPr>
              <a:t>infundibulo neurohypophysitis)</a:t>
            </a:r>
          </a:p>
          <a:p>
            <a:pPr marL="0" indent="0">
              <a:buNone/>
            </a:pPr>
            <a:r>
              <a:rPr lang="en-US" sz="2800" dirty="0" smtClean="0">
                <a:latin typeface="Arial" panose="020B0604020202020204" pitchFamily="34" charset="0"/>
              </a:rPr>
              <a:t> </a:t>
            </a:r>
          </a:p>
          <a:p>
            <a:r>
              <a:rPr lang="en-US" sz="2800" dirty="0">
                <a:solidFill>
                  <a:srgbClr val="FFFF00"/>
                </a:solidFill>
                <a:latin typeface="Arial" panose="020B0604020202020204" pitchFamily="34" charset="0"/>
              </a:rPr>
              <a:t>E</a:t>
            </a:r>
            <a:r>
              <a:rPr lang="en-US" sz="2800" dirty="0" smtClean="0">
                <a:solidFill>
                  <a:srgbClr val="FFFF00"/>
                </a:solidFill>
                <a:latin typeface="Arial" panose="020B0604020202020204" pitchFamily="34" charset="0"/>
              </a:rPr>
              <a:t>ntire </a:t>
            </a:r>
            <a:r>
              <a:rPr lang="en-US" sz="2800" dirty="0">
                <a:solidFill>
                  <a:srgbClr val="FFFF00"/>
                </a:solidFill>
                <a:latin typeface="Arial" panose="020B0604020202020204" pitchFamily="34" charset="0"/>
              </a:rPr>
              <a:t>pituitary gland </a:t>
            </a:r>
            <a:r>
              <a:rPr lang="en-US" sz="2800" dirty="0">
                <a:latin typeface="Arial" panose="020B0604020202020204" pitchFamily="34" charset="0"/>
              </a:rPr>
              <a:t>(panhypophysitis) </a:t>
            </a:r>
            <a:endParaRPr lang="en-US" sz="28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251007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0" t="1610" r="2750"/>
          <a:stretch/>
        </p:blipFill>
        <p:spPr>
          <a:xfrm>
            <a:off x="755374" y="569843"/>
            <a:ext cx="10495723" cy="5844209"/>
          </a:xfrm>
          <a:prstGeom prst="rect">
            <a:avLst/>
          </a:prstGeom>
        </p:spPr>
      </p:pic>
    </p:spTree>
    <p:extLst>
      <p:ext uri="{BB962C8B-B14F-4D97-AF65-F5344CB8AC3E}">
        <p14:creationId xmlns:p14="http://schemas.microsoft.com/office/powerpoint/2010/main" val="140732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452" y="452718"/>
            <a:ext cx="8818382" cy="1400530"/>
          </a:xfrm>
        </p:spPr>
        <p:txBody>
          <a:bodyPr/>
          <a:lstStyle/>
          <a:p>
            <a:r>
              <a:rPr lang="en-US" dirty="0">
                <a:solidFill>
                  <a:srgbClr val="FFFF00"/>
                </a:solidFill>
                <a:latin typeface="Arial" panose="020B0604020202020204" pitchFamily="34" charset="0"/>
              </a:rPr>
              <a:t>Lymphocytic hypophysitis</a:t>
            </a:r>
            <a:r>
              <a:rPr lang="en-US" dirty="0">
                <a:latin typeface="Arial" panose="020B0604020202020204" pitchFamily="34" charset="0"/>
              </a:rPr>
              <a:t/>
            </a:r>
            <a:br>
              <a:rPr lang="en-US" dirty="0">
                <a:latin typeface="Arial" panose="020B0604020202020204" pitchFamily="34" charset="0"/>
              </a:rPr>
            </a:br>
            <a:endParaRPr lang="en-US" dirty="0"/>
          </a:p>
        </p:txBody>
      </p:sp>
      <p:sp>
        <p:nvSpPr>
          <p:cNvPr id="3" name="Content Placeholder 2"/>
          <p:cNvSpPr>
            <a:spLocks noGrp="1"/>
          </p:cNvSpPr>
          <p:nvPr>
            <p:ph idx="1"/>
          </p:nvPr>
        </p:nvSpPr>
        <p:spPr>
          <a:xfrm>
            <a:off x="1103312" y="1616766"/>
            <a:ext cx="9962253" cy="4631634"/>
          </a:xfrm>
        </p:spPr>
        <p:txBody>
          <a:bodyPr>
            <a:normAutofit/>
          </a:bodyPr>
          <a:lstStyle/>
          <a:p>
            <a:pPr marL="0" indent="0">
              <a:lnSpc>
                <a:spcPct val="150000"/>
              </a:lnSpc>
              <a:buNone/>
            </a:pPr>
            <a:r>
              <a:rPr lang="en-US" sz="2400" dirty="0" smtClean="0">
                <a:latin typeface="Symbol" panose="05050102010706020507" pitchFamily="18" charset="2"/>
              </a:rPr>
              <a:t>· </a:t>
            </a:r>
            <a:r>
              <a:rPr lang="en-US" sz="2400" dirty="0">
                <a:latin typeface="Arial" panose="020B0604020202020204" pitchFamily="34" charset="0"/>
              </a:rPr>
              <a:t>Most common form of hypophysitis (68% of PHy</a:t>
            </a:r>
            <a:r>
              <a:rPr lang="en-US" sz="2400" dirty="0" smtClean="0">
                <a:latin typeface="Arial" panose="020B0604020202020204" pitchFamily="34" charset="0"/>
              </a:rPr>
              <a:t>)</a:t>
            </a:r>
            <a:endParaRPr lang="en-US" sz="2400" dirty="0">
              <a:latin typeface="Arial" panose="020B0604020202020204" pitchFamily="34" charset="0"/>
            </a:endParaRPr>
          </a:p>
          <a:p>
            <a:pPr marL="0" indent="0">
              <a:lnSpc>
                <a:spcPct val="150000"/>
              </a:lnSpc>
              <a:buNone/>
            </a:pPr>
            <a:r>
              <a:rPr lang="en-US" sz="2400" dirty="0">
                <a:latin typeface="Symbol" panose="05050102010706020507" pitchFamily="18" charset="2"/>
              </a:rPr>
              <a:t>· </a:t>
            </a:r>
            <a:r>
              <a:rPr lang="en-US" sz="2400" dirty="0">
                <a:latin typeface="Arial" panose="020B0604020202020204" pitchFamily="34" charset="0"/>
              </a:rPr>
              <a:t>Histopathology: lymphocytic infiltration in the interstitium and in the pituitary acini. Lymphoid follicles </a:t>
            </a:r>
            <a:r>
              <a:rPr lang="en-US" sz="2400" dirty="0" smtClean="0">
                <a:latin typeface="Arial" panose="020B0604020202020204" pitchFamily="34" charset="0"/>
              </a:rPr>
              <a:t>with germinal </a:t>
            </a:r>
            <a:r>
              <a:rPr lang="en-US" sz="2400" dirty="0">
                <a:latin typeface="Arial" panose="020B0604020202020204" pitchFamily="34" charset="0"/>
              </a:rPr>
              <a:t>centers can be </a:t>
            </a:r>
            <a:r>
              <a:rPr lang="en-US" sz="2400" dirty="0" smtClean="0">
                <a:latin typeface="Arial" panose="020B0604020202020204" pitchFamily="34" charset="0"/>
              </a:rPr>
              <a:t>observed</a:t>
            </a:r>
            <a:endParaRPr lang="en-US" sz="24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372252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5803667"/>
              </p:ext>
            </p:extLst>
          </p:nvPr>
        </p:nvGraphicFramePr>
        <p:xfrm>
          <a:off x="400947" y="410817"/>
          <a:ext cx="10651366" cy="6069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86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0418" y="1126436"/>
            <a:ext cx="10045148" cy="5121964"/>
          </a:xfrm>
        </p:spPr>
        <p:txBody>
          <a:bodyPr>
            <a:normAutofit/>
          </a:bodyPr>
          <a:lstStyle/>
          <a:p>
            <a:r>
              <a:rPr lang="en-US" sz="2400" dirty="0">
                <a:latin typeface="Arial" panose="020B0604020202020204" pitchFamily="34" charset="0"/>
                <a:cs typeface="Arial" panose="020B0604020202020204" pitchFamily="34" charset="0"/>
              </a:rPr>
              <a:t>Several </a:t>
            </a:r>
            <a:r>
              <a:rPr lang="en-US" sz="2400" dirty="0">
                <a:solidFill>
                  <a:srgbClr val="FFFF00"/>
                </a:solidFill>
                <a:latin typeface="Arial" panose="020B0604020202020204" pitchFamily="34" charset="0"/>
                <a:cs typeface="Arial" panose="020B0604020202020204" pitchFamily="34" charset="0"/>
              </a:rPr>
              <a:t>pituitary antibodies </a:t>
            </a:r>
            <a:r>
              <a:rPr lang="en-US" sz="2400" dirty="0">
                <a:latin typeface="Arial" panose="020B0604020202020204" pitchFamily="34" charset="0"/>
                <a:cs typeface="Arial" panose="020B0604020202020204" pitchFamily="34" charset="0"/>
              </a:rPr>
              <a:t>directed against various antigens have been </a:t>
            </a:r>
            <a:r>
              <a:rPr lang="en-US" sz="2400" dirty="0" smtClean="0">
                <a:latin typeface="Arial" panose="020B0604020202020204" pitchFamily="34" charset="0"/>
                <a:cs typeface="Arial" panose="020B0604020202020204" pitchFamily="34" charset="0"/>
              </a:rPr>
              <a:t>described: GH</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alpha enolase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somatotroph, lactotroph, gonadotroph, and </a:t>
            </a:r>
            <a:r>
              <a:rPr lang="en-US" sz="2400" dirty="0" smtClean="0">
                <a:latin typeface="Arial" panose="020B0604020202020204" pitchFamily="34" charset="0"/>
                <a:cs typeface="Arial" panose="020B0604020202020204" pitchFamily="34" charset="0"/>
              </a:rPr>
              <a:t>corticotroph  </a:t>
            </a:r>
            <a:r>
              <a:rPr lang="en-US" sz="2400" dirty="0">
                <a:latin typeface="Arial" panose="020B0604020202020204" pitchFamily="34" charset="0"/>
                <a:cs typeface="Arial" panose="020B0604020202020204" pitchFamily="34" charset="0"/>
              </a:rPr>
              <a:t>cells </a:t>
            </a:r>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ausing </a:t>
            </a:r>
            <a:r>
              <a:rPr lang="en-US" sz="2400" dirty="0">
                <a:latin typeface="Arial" panose="020B0604020202020204" pitchFamily="34" charset="0"/>
                <a:cs typeface="Arial" panose="020B0604020202020204" pitchFamily="34" charset="0"/>
              </a:rPr>
              <a:t>selective hormonal </a:t>
            </a:r>
            <a:r>
              <a:rPr lang="en-US" sz="2400" dirty="0" smtClean="0">
                <a:latin typeface="Arial" panose="020B0604020202020204" pitchFamily="34" charset="0"/>
                <a:cs typeface="Arial" panose="020B0604020202020204" pitchFamily="34" charset="0"/>
              </a:rPr>
              <a:t>deficiencies </a:t>
            </a:r>
          </a:p>
          <a:p>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However,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pathogenicity of these antibodies is not yet well-established.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Several </a:t>
            </a:r>
            <a:r>
              <a:rPr lang="en-US" sz="2400" dirty="0">
                <a:solidFill>
                  <a:srgbClr val="FFFF00"/>
                </a:solidFill>
                <a:latin typeface="Arial" panose="020B0604020202020204" pitchFamily="34" charset="0"/>
                <a:cs typeface="Arial" panose="020B0604020202020204" pitchFamily="34" charset="0"/>
              </a:rPr>
              <a:t>HLA alleles </a:t>
            </a:r>
            <a:r>
              <a:rPr lang="en-US" sz="2400" dirty="0">
                <a:latin typeface="Arial" panose="020B0604020202020204" pitchFamily="34" charset="0"/>
                <a:cs typeface="Arial" panose="020B0604020202020204" pitchFamily="34" charset="0"/>
              </a:rPr>
              <a:t>are associated </a:t>
            </a:r>
            <a:r>
              <a:rPr lang="en-US" sz="2400" dirty="0" smtClean="0">
                <a:latin typeface="Arial" panose="020B0604020202020204" pitchFamily="34" charset="0"/>
                <a:cs typeface="Arial" panose="020B0604020202020204" pitchFamily="34" charset="0"/>
              </a:rPr>
              <a:t>with </a:t>
            </a:r>
            <a:r>
              <a:rPr lang="en-US" sz="2400" dirty="0">
                <a:latin typeface="Arial" panose="020B0604020202020204" pitchFamily="34" charset="0"/>
                <a:cs typeface="Arial" panose="020B0604020202020204" pitchFamily="34" charset="0"/>
              </a:rPr>
              <a:t>LHy, including HLA DQ8, DR4, DR5, and DR53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Further </a:t>
            </a:r>
            <a:r>
              <a:rPr lang="en-US" sz="2400" dirty="0">
                <a:latin typeface="Arial" panose="020B0604020202020204" pitchFamily="34" charset="0"/>
                <a:cs typeface="Arial" panose="020B0604020202020204" pitchFamily="34" charset="0"/>
              </a:rPr>
              <a:t>research is required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establish a more definitive association between HLA and LHy pathogenesis.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98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3913" y="1138519"/>
            <a:ext cx="10058400" cy="4970733"/>
          </a:xfrm>
        </p:spPr>
        <p:txBody>
          <a:bodyPr>
            <a:normAutofit fontScale="92500" lnSpcReduction="10000"/>
          </a:bodyPr>
          <a:lstStyle/>
          <a:p>
            <a:r>
              <a:rPr lang="en-US" sz="2600" dirty="0" smtClean="0">
                <a:latin typeface="Arial" panose="020B0604020202020204" pitchFamily="34" charset="0"/>
              </a:rPr>
              <a:t>While </a:t>
            </a:r>
            <a:r>
              <a:rPr lang="en-US" sz="2600" dirty="0">
                <a:latin typeface="Arial" panose="020B0604020202020204" pitchFamily="34" charset="0"/>
              </a:rPr>
              <a:t>several autoimmune conditions improve during pregnancy, LHy </a:t>
            </a:r>
            <a:r>
              <a:rPr lang="en-US" sz="2600" dirty="0" smtClean="0">
                <a:latin typeface="Arial" panose="020B0604020202020204" pitchFamily="34" charset="0"/>
              </a:rPr>
              <a:t>paradoxically</a:t>
            </a:r>
            <a:r>
              <a:rPr lang="en-US" sz="2600" dirty="0" smtClean="0">
                <a:latin typeface="Calibri" panose="020F0502020204030204" pitchFamily="34" charset="0"/>
              </a:rPr>
              <a:t> </a:t>
            </a:r>
            <a:r>
              <a:rPr lang="en-US" sz="2600" dirty="0">
                <a:latin typeface="Arial" panose="020B0604020202020204" pitchFamily="34" charset="0"/>
              </a:rPr>
              <a:t>manifests during </a:t>
            </a:r>
            <a:r>
              <a:rPr lang="en-US" sz="2600" dirty="0" smtClean="0">
                <a:latin typeface="Arial" panose="020B0604020202020204" pitchFamily="34" charset="0"/>
              </a:rPr>
              <a:t>pregnancy: </a:t>
            </a:r>
          </a:p>
          <a:p>
            <a:endParaRPr lang="en-US" sz="2600" dirty="0" smtClean="0">
              <a:latin typeface="Arial" panose="020B0604020202020204" pitchFamily="34" charset="0"/>
            </a:endParaRPr>
          </a:p>
          <a:p>
            <a:r>
              <a:rPr lang="en-US" sz="2600" dirty="0" smtClean="0">
                <a:solidFill>
                  <a:srgbClr val="FFFF00"/>
                </a:solidFill>
                <a:latin typeface="Arial" panose="020B0604020202020204" pitchFamily="34" charset="0"/>
              </a:rPr>
              <a:t>I</a:t>
            </a:r>
            <a:r>
              <a:rPr lang="en-US" sz="2600" dirty="0" smtClean="0">
                <a:solidFill>
                  <a:srgbClr val="FFFF00"/>
                </a:solidFill>
                <a:latin typeface="Arial" panose="020B0604020202020204" pitchFamily="34" charset="0"/>
              </a:rPr>
              <a:t>ncrease </a:t>
            </a:r>
            <a:r>
              <a:rPr lang="en-US" sz="2600" dirty="0" smtClean="0">
                <a:solidFill>
                  <a:srgbClr val="FFFF00"/>
                </a:solidFill>
                <a:latin typeface="Arial" panose="020B0604020202020204" pitchFamily="34" charset="0"/>
              </a:rPr>
              <a:t>in</a:t>
            </a:r>
            <a:r>
              <a:rPr lang="en-US" sz="2600" dirty="0" smtClean="0">
                <a:solidFill>
                  <a:srgbClr val="FFFF00"/>
                </a:solidFill>
                <a:latin typeface="Calibri" panose="020F0502020204030204" pitchFamily="34" charset="0"/>
              </a:rPr>
              <a:t> </a:t>
            </a:r>
            <a:r>
              <a:rPr lang="en-US" sz="2600" dirty="0">
                <a:solidFill>
                  <a:srgbClr val="FFFF00"/>
                </a:solidFill>
                <a:latin typeface="Arial" panose="020B0604020202020204" pitchFamily="34" charset="0"/>
              </a:rPr>
              <a:t>pituitary antigens </a:t>
            </a:r>
            <a:r>
              <a:rPr lang="en-US" sz="2600" dirty="0">
                <a:latin typeface="Arial" panose="020B0604020202020204" pitchFamily="34" charset="0"/>
              </a:rPr>
              <a:t>secondary to the pituitary hyperplasia that occurs during pregnancy, </a:t>
            </a:r>
            <a:endParaRPr lang="en-US" sz="2600" dirty="0" smtClean="0">
              <a:latin typeface="Arial" panose="020B0604020202020204" pitchFamily="34" charset="0"/>
            </a:endParaRPr>
          </a:p>
          <a:p>
            <a:r>
              <a:rPr lang="en-US" sz="2600" dirty="0" smtClean="0">
                <a:latin typeface="Arial" panose="020B0604020202020204" pitchFamily="34" charset="0"/>
              </a:rPr>
              <a:t>C</a:t>
            </a:r>
            <a:r>
              <a:rPr lang="en-US" sz="2600" dirty="0" smtClean="0">
                <a:latin typeface="Arial" panose="020B0604020202020204" pitchFamily="34" charset="0"/>
              </a:rPr>
              <a:t>hange </a:t>
            </a:r>
            <a:r>
              <a:rPr lang="en-US" sz="2600" dirty="0">
                <a:latin typeface="Arial" panose="020B0604020202020204" pitchFamily="34" charset="0"/>
              </a:rPr>
              <a:t>in the </a:t>
            </a:r>
            <a:r>
              <a:rPr lang="en-US" sz="2600" dirty="0">
                <a:solidFill>
                  <a:srgbClr val="FFFF00"/>
                </a:solidFill>
                <a:latin typeface="Arial" panose="020B0604020202020204" pitchFamily="34" charset="0"/>
              </a:rPr>
              <a:t>hypophyseal blood flow </a:t>
            </a:r>
            <a:r>
              <a:rPr lang="en-US" sz="2600" dirty="0">
                <a:latin typeface="Arial" panose="020B0604020202020204" pitchFamily="34" charset="0"/>
              </a:rPr>
              <a:t>pattern in which the pituitary derives more </a:t>
            </a:r>
            <a:r>
              <a:rPr lang="en-US" sz="2600" dirty="0" smtClean="0">
                <a:latin typeface="Arial" panose="020B0604020202020204" pitchFamily="34" charset="0"/>
              </a:rPr>
              <a:t>blood</a:t>
            </a:r>
            <a:r>
              <a:rPr lang="en-US" sz="2600" dirty="0" smtClean="0">
                <a:latin typeface="Calibri" panose="020F0502020204030204" pitchFamily="34" charset="0"/>
              </a:rPr>
              <a:t> </a:t>
            </a:r>
            <a:r>
              <a:rPr lang="en-US" sz="2600" dirty="0">
                <a:latin typeface="Arial" panose="020B0604020202020204" pitchFamily="34" charset="0"/>
              </a:rPr>
              <a:t>supply from the systemic circulation than from the hypothalamic-hypophyseal portal system</a:t>
            </a:r>
            <a:r>
              <a:rPr lang="en-US" sz="2600" dirty="0" smtClean="0">
                <a:latin typeface="Arial" panose="020B0604020202020204" pitchFamily="34" charset="0"/>
              </a:rPr>
              <a:t>,</a:t>
            </a:r>
            <a:r>
              <a:rPr lang="en-US" sz="2600" dirty="0" smtClean="0">
                <a:latin typeface="Calibri" panose="020F0502020204030204" pitchFamily="34" charset="0"/>
              </a:rPr>
              <a:t> </a:t>
            </a:r>
            <a:r>
              <a:rPr lang="en-US" sz="2600" dirty="0">
                <a:latin typeface="Arial" panose="020B0604020202020204" pitchFamily="34" charset="0"/>
              </a:rPr>
              <a:t>thus increasing exposure to the immune system </a:t>
            </a:r>
            <a:endParaRPr lang="en-US" sz="2600" dirty="0" smtClean="0">
              <a:latin typeface="Arial" panose="020B0604020202020204" pitchFamily="34" charset="0"/>
            </a:endParaRPr>
          </a:p>
          <a:p>
            <a:pPr lvl="0">
              <a:buClr>
                <a:srgbClr val="B31166">
                  <a:lumMod val="60000"/>
                  <a:lumOff val="40000"/>
                </a:srgbClr>
              </a:buClr>
            </a:pPr>
            <a:r>
              <a:rPr lang="en-US" sz="2600" dirty="0">
                <a:solidFill>
                  <a:srgbClr val="FFFF00"/>
                </a:solidFill>
                <a:latin typeface="Arial" panose="020B0604020202020204" pitchFamily="34" charset="0"/>
              </a:rPr>
              <a:t>Molecular mimicry</a:t>
            </a:r>
            <a:r>
              <a:rPr lang="en-US" sz="2600" dirty="0">
                <a:solidFill>
                  <a:prstClr val="white"/>
                </a:solidFill>
                <a:latin typeface="Arial" panose="020B0604020202020204" pitchFamily="34" charset="0"/>
              </a:rPr>
              <a:t> through co-expression</a:t>
            </a:r>
            <a:r>
              <a:rPr lang="en-US" sz="2600" dirty="0">
                <a:solidFill>
                  <a:prstClr val="white"/>
                </a:solidFill>
                <a:latin typeface="Calibri" panose="020F0502020204030204" pitchFamily="34" charset="0"/>
              </a:rPr>
              <a:t> </a:t>
            </a:r>
            <a:r>
              <a:rPr lang="en-US" sz="2600" dirty="0">
                <a:solidFill>
                  <a:prstClr val="white"/>
                </a:solidFill>
                <a:latin typeface="Arial" panose="020B0604020202020204" pitchFamily="34" charset="0"/>
              </a:rPr>
              <a:t>of antigens such as enolase isoforms in both pituitary and placenta, which are known targets of</a:t>
            </a:r>
            <a:r>
              <a:rPr lang="en-US" sz="2600" dirty="0">
                <a:solidFill>
                  <a:prstClr val="white"/>
                </a:solidFill>
                <a:latin typeface="Calibri" panose="020F0502020204030204" pitchFamily="34" charset="0"/>
              </a:rPr>
              <a:t> </a:t>
            </a:r>
            <a:r>
              <a:rPr lang="en-US" sz="2600" dirty="0">
                <a:solidFill>
                  <a:prstClr val="white"/>
                </a:solidFill>
                <a:latin typeface="Arial" panose="020B0604020202020204" pitchFamily="34" charset="0"/>
              </a:rPr>
              <a:t>certain pituitary antibodies, can also possibly explain the increased frequency of LHy during</a:t>
            </a:r>
            <a:r>
              <a:rPr lang="en-US" sz="2600" dirty="0">
                <a:solidFill>
                  <a:prstClr val="white"/>
                </a:solidFill>
                <a:latin typeface="Calibri" panose="020F0502020204030204" pitchFamily="34" charset="0"/>
              </a:rPr>
              <a:t> </a:t>
            </a:r>
            <a:r>
              <a:rPr lang="en-US" sz="2600" dirty="0">
                <a:solidFill>
                  <a:prstClr val="white"/>
                </a:solidFill>
                <a:latin typeface="Arial" panose="020B0604020202020204" pitchFamily="34" charset="0"/>
              </a:rPr>
              <a:t>pregnancy </a:t>
            </a:r>
            <a:endParaRPr lang="en-US" sz="2600" dirty="0">
              <a:solidFill>
                <a:prstClr val="white"/>
              </a:solidFill>
            </a:endParaRPr>
          </a:p>
          <a:p>
            <a:endParaRPr lang="en-US" sz="2600" dirty="0"/>
          </a:p>
        </p:txBody>
      </p:sp>
    </p:spTree>
    <p:extLst>
      <p:ext uri="{BB962C8B-B14F-4D97-AF65-F5344CB8AC3E}">
        <p14:creationId xmlns:p14="http://schemas.microsoft.com/office/powerpoint/2010/main" val="35959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443" y="281328"/>
            <a:ext cx="9189443" cy="1400530"/>
          </a:xfrm>
        </p:spPr>
        <p:txBody>
          <a:bodyPr/>
          <a:lstStyle/>
          <a:p>
            <a:r>
              <a:rPr lang="en-US" sz="4400" b="1" i="1" dirty="0">
                <a:solidFill>
                  <a:srgbClr val="FFFF00"/>
                </a:solidFill>
                <a:latin typeface="Arial" panose="020B0604020202020204" pitchFamily="34" charset="0"/>
              </a:rPr>
              <a:t>Granulomatous hypophysitis</a:t>
            </a:r>
            <a:endParaRPr lang="en-US" dirty="0"/>
          </a:p>
        </p:txBody>
      </p:sp>
      <p:sp>
        <p:nvSpPr>
          <p:cNvPr id="3" name="Content Placeholder 2"/>
          <p:cNvSpPr>
            <a:spLocks noGrp="1"/>
          </p:cNvSpPr>
          <p:nvPr>
            <p:ph idx="1"/>
          </p:nvPr>
        </p:nvSpPr>
        <p:spPr>
          <a:xfrm>
            <a:off x="826685" y="1246049"/>
            <a:ext cx="9894957" cy="4679185"/>
          </a:xfrm>
        </p:spPr>
        <p:txBody>
          <a:bodyPr>
            <a:normAutofit/>
          </a:bodyPr>
          <a:lstStyle/>
          <a:p>
            <a:pPr marL="400050" lvl="1" indent="0">
              <a:buClr>
                <a:schemeClr val="tx1"/>
              </a:buClr>
              <a:buNone/>
            </a:pPr>
            <a:r>
              <a:rPr lang="en-US" sz="2400" dirty="0">
                <a:latin typeface="Symbol" panose="05050102010706020507" pitchFamily="18" charset="2"/>
              </a:rPr>
              <a:t>· </a:t>
            </a:r>
            <a:r>
              <a:rPr lang="en-US" sz="2400" dirty="0" smtClean="0">
                <a:latin typeface="Arial" panose="020B0604020202020204" pitchFamily="34" charset="0"/>
              </a:rPr>
              <a:t>Second </a:t>
            </a:r>
            <a:r>
              <a:rPr lang="en-US" sz="2400" dirty="0">
                <a:latin typeface="Arial" panose="020B0604020202020204" pitchFamily="34" charset="0"/>
              </a:rPr>
              <a:t>most common form (20% of PHy)</a:t>
            </a:r>
          </a:p>
          <a:p>
            <a:pPr marL="400050" lvl="1" indent="0">
              <a:buNone/>
            </a:pPr>
            <a:r>
              <a:rPr lang="en-US" sz="2400" dirty="0">
                <a:latin typeface="Symbol" panose="05050102010706020507" pitchFamily="18" charset="2"/>
              </a:rPr>
              <a:t>· </a:t>
            </a:r>
            <a:r>
              <a:rPr lang="en-US" sz="2400" dirty="0">
                <a:latin typeface="Arial" panose="020B0604020202020204" pitchFamily="34" charset="0"/>
              </a:rPr>
              <a:t>Common in females (female:male = 2.6:1)</a:t>
            </a:r>
          </a:p>
          <a:p>
            <a:pPr marL="400050" lvl="1" indent="0">
              <a:buNone/>
            </a:pPr>
            <a:r>
              <a:rPr lang="en-US" sz="2400" dirty="0">
                <a:latin typeface="Symbol" panose="05050102010706020507" pitchFamily="18" charset="2"/>
              </a:rPr>
              <a:t>· </a:t>
            </a:r>
            <a:r>
              <a:rPr lang="en-US" sz="2400" dirty="0">
                <a:latin typeface="Arial" panose="020B0604020202020204" pitchFamily="34" charset="0"/>
              </a:rPr>
              <a:t>Mean age of presentation: 44 years</a:t>
            </a:r>
          </a:p>
          <a:p>
            <a:pPr marL="400050" lvl="1" indent="0">
              <a:buNone/>
            </a:pPr>
            <a:r>
              <a:rPr lang="en-US" sz="2400" dirty="0">
                <a:solidFill>
                  <a:prstClr val="white"/>
                </a:solidFill>
                <a:latin typeface="Symbol" panose="05050102010706020507" pitchFamily="18" charset="2"/>
              </a:rPr>
              <a:t>· </a:t>
            </a:r>
            <a:r>
              <a:rPr lang="en-US" sz="2400" dirty="0">
                <a:latin typeface="Arial" panose="020B0604020202020204" pitchFamily="34" charset="0"/>
              </a:rPr>
              <a:t>Might represent a later stage in the course of natural history of LHy</a:t>
            </a:r>
          </a:p>
          <a:p>
            <a:pPr marL="0" indent="0">
              <a:lnSpc>
                <a:spcPct val="150000"/>
              </a:lnSpc>
              <a:buNone/>
            </a:pPr>
            <a:r>
              <a:rPr lang="en-US" sz="2400" dirty="0">
                <a:solidFill>
                  <a:prstClr val="white"/>
                </a:solidFill>
                <a:latin typeface="Arial" panose="020B0604020202020204" pitchFamily="34" charset="0"/>
              </a:rPr>
              <a:t>     </a:t>
            </a:r>
            <a:r>
              <a:rPr lang="en-US" sz="2400" dirty="0">
                <a:solidFill>
                  <a:prstClr val="white"/>
                </a:solidFill>
                <a:latin typeface="Symbol" panose="05050102010706020507" pitchFamily="18" charset="2"/>
              </a:rPr>
              <a:t>· </a:t>
            </a:r>
            <a:r>
              <a:rPr lang="en-US" sz="2400" dirty="0">
                <a:solidFill>
                  <a:prstClr val="white"/>
                </a:solidFill>
                <a:latin typeface="Arial" panose="020B0604020202020204" pitchFamily="34" charset="0"/>
              </a:rPr>
              <a:t>However,unlike LHy, GHy does not </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seem to bear a strong    association with pregnancy and peri-partum period</a:t>
            </a:r>
          </a:p>
          <a:p>
            <a:pPr marL="400050" lvl="1" indent="0">
              <a:buClr>
                <a:schemeClr val="tx1"/>
              </a:buClr>
              <a:buNone/>
            </a:pPr>
            <a:endParaRPr lang="en-US" sz="24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2838419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560" y="1196561"/>
            <a:ext cx="10472462" cy="4883425"/>
          </a:xfrm>
        </p:spPr>
        <p:txBody>
          <a:bodyPr>
            <a:normAutofit/>
          </a:bodyPr>
          <a:lstStyle/>
          <a:p>
            <a:pPr>
              <a:lnSpc>
                <a:spcPct val="150000"/>
              </a:lnSpc>
              <a:buFont typeface="Arial" panose="020B0604020202020204" pitchFamily="34" charset="0"/>
              <a:buChar char="•"/>
            </a:pPr>
            <a:r>
              <a:rPr lang="en-US" sz="2400" dirty="0">
                <a:solidFill>
                  <a:srgbClr val="FFFF00"/>
                </a:solidFill>
                <a:latin typeface="Arial" panose="020B0604020202020204" pitchFamily="34" charset="0"/>
              </a:rPr>
              <a:t>Several granulomatous conditions that cause Shy: </a:t>
            </a:r>
          </a:p>
          <a:p>
            <a:pPr marL="0" indent="0">
              <a:lnSpc>
                <a:spcPct val="150000"/>
              </a:lnSpc>
              <a:buNone/>
            </a:pPr>
            <a:r>
              <a:rPr lang="en-US" sz="2400" dirty="0">
                <a:latin typeface="Arial" panose="020B0604020202020204" pitchFamily="34" charset="0"/>
              </a:rPr>
              <a:t> </a:t>
            </a:r>
            <a:r>
              <a:rPr lang="en-US" sz="2400" dirty="0">
                <a:latin typeface="Calibri" panose="020F0502020204030204" pitchFamily="34" charset="0"/>
              </a:rPr>
              <a:t> </a:t>
            </a:r>
            <a:r>
              <a:rPr lang="en-US" sz="2400" dirty="0">
                <a:latin typeface="Arial" panose="020B0604020202020204" pitchFamily="34" charset="0"/>
              </a:rPr>
              <a:t>tuberculosis, sarcoidosis, vasculitides such as granulomatosis with  polyangitis, Langerhan’shistiocytosis, syphilis,</a:t>
            </a:r>
          </a:p>
          <a:p>
            <a:pPr>
              <a:lnSpc>
                <a:spcPct val="150000"/>
              </a:lnSpc>
              <a:buFont typeface="Arial" panose="020B0604020202020204" pitchFamily="34" charset="0"/>
              <a:buChar char="•"/>
            </a:pPr>
            <a:r>
              <a:rPr lang="en-US" sz="2400" dirty="0">
                <a:latin typeface="Arial" panose="020B0604020202020204" pitchFamily="34" charset="0"/>
              </a:rPr>
              <a:t>these conditions </a:t>
            </a:r>
            <a:r>
              <a:rPr lang="en-US" sz="2400" dirty="0">
                <a:latin typeface="Calibri" panose="020F0502020204030204" pitchFamily="34" charset="0"/>
              </a:rPr>
              <a:t> </a:t>
            </a:r>
            <a:r>
              <a:rPr lang="en-US" sz="2400" dirty="0">
                <a:latin typeface="Arial" panose="020B0604020202020204" pitchFamily="34" charset="0"/>
              </a:rPr>
              <a:t>causing Shy, should be ruled out </a:t>
            </a:r>
            <a:endParaRPr lang="en-US" sz="2400" dirty="0"/>
          </a:p>
          <a:p>
            <a:pPr>
              <a:lnSpc>
                <a:spcPct val="150000"/>
              </a:lnSpc>
            </a:pPr>
            <a:endParaRPr lang="en-US" sz="24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616008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137" y="384313"/>
            <a:ext cx="9404723" cy="1429178"/>
          </a:xfrm>
        </p:spPr>
        <p:txBody>
          <a:bodyPr/>
          <a:lstStyle/>
          <a:p>
            <a:r>
              <a:rPr lang="en-US" sz="4400" b="1" i="1" dirty="0">
                <a:solidFill>
                  <a:srgbClr val="FFFF00"/>
                </a:solidFill>
                <a:latin typeface="Arial" panose="020B0604020202020204" pitchFamily="34" charset="0"/>
              </a:rPr>
              <a:t>IgG-4 hypophysitis</a:t>
            </a:r>
            <a:endParaRPr lang="en-US" dirty="0"/>
          </a:p>
        </p:txBody>
      </p:sp>
      <p:sp>
        <p:nvSpPr>
          <p:cNvPr id="3" name="Content Placeholder 2"/>
          <p:cNvSpPr>
            <a:spLocks noGrp="1"/>
          </p:cNvSpPr>
          <p:nvPr>
            <p:ph idx="1"/>
          </p:nvPr>
        </p:nvSpPr>
        <p:spPr>
          <a:xfrm>
            <a:off x="526842" y="1813491"/>
            <a:ext cx="10366445" cy="4739708"/>
          </a:xfrm>
        </p:spPr>
        <p:txBody>
          <a:bodyPr>
            <a:noAutofit/>
          </a:bodyPr>
          <a:lstStyle/>
          <a:p>
            <a:pPr>
              <a:buFont typeface="Symbol" panose="05050102010706020507" pitchFamily="18" charset="2"/>
              <a:buChar char="·"/>
            </a:pPr>
            <a:r>
              <a:rPr lang="en-US" sz="2600" dirty="0" smtClean="0">
                <a:latin typeface="Arial" panose="020B0604020202020204" pitchFamily="34" charset="0"/>
              </a:rPr>
              <a:t>Prevalence </a:t>
            </a:r>
            <a:r>
              <a:rPr lang="en-US" sz="2600" dirty="0">
                <a:latin typeface="Arial" panose="020B0604020202020204" pitchFamily="34" charset="0"/>
              </a:rPr>
              <a:t>of 4% among PHy </a:t>
            </a:r>
            <a:endParaRPr lang="en-US" sz="2600" dirty="0" smtClean="0">
              <a:latin typeface="Arial" panose="020B0604020202020204" pitchFamily="34" charset="0"/>
            </a:endParaRPr>
          </a:p>
          <a:p>
            <a:pPr>
              <a:buFont typeface="Symbol" panose="05050102010706020507" pitchFamily="18" charset="2"/>
              <a:buChar char="·"/>
            </a:pPr>
            <a:r>
              <a:rPr lang="en-US" sz="2600" dirty="0" smtClean="0">
                <a:latin typeface="Arial" panose="020B0604020202020204" pitchFamily="34" charset="0"/>
              </a:rPr>
              <a:t>Often </a:t>
            </a:r>
            <a:r>
              <a:rPr lang="en-US" sz="2600" dirty="0">
                <a:latin typeface="Arial" panose="020B0604020202020204" pitchFamily="34" charset="0"/>
              </a:rPr>
              <a:t>part of a systemic disease known as IgG4 </a:t>
            </a:r>
            <a:r>
              <a:rPr lang="en-US" sz="2600" dirty="0" smtClean="0">
                <a:latin typeface="Arial" panose="020B0604020202020204" pitchFamily="34" charset="0"/>
              </a:rPr>
              <a:t>disease</a:t>
            </a:r>
            <a:r>
              <a:rPr lang="en-US" sz="2600" dirty="0" smtClean="0">
                <a:solidFill>
                  <a:prstClr val="white"/>
                </a:solidFill>
                <a:latin typeface="Arial" panose="020B0604020202020204" pitchFamily="34" charset="0"/>
              </a:rPr>
              <a:t> </a:t>
            </a:r>
            <a:r>
              <a:rPr lang="en-US" sz="2400" dirty="0" smtClean="0">
                <a:solidFill>
                  <a:prstClr val="white"/>
                </a:solidFill>
                <a:latin typeface="Arial" panose="020B0604020202020204" pitchFamily="34" charset="0"/>
              </a:rPr>
              <a:t>(autoimmune pancreatitis, </a:t>
            </a:r>
            <a:r>
              <a:rPr lang="en-US" sz="2400" dirty="0">
                <a:solidFill>
                  <a:prstClr val="white"/>
                </a:solidFill>
                <a:latin typeface="Arial" panose="020B0604020202020204" pitchFamily="34" charset="0"/>
              </a:rPr>
              <a:t>Riedel’s thyroiditis, retroperitoneal fibrosis, </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inflammatory </a:t>
            </a:r>
            <a:r>
              <a:rPr lang="en-US" sz="2400" dirty="0" smtClean="0">
                <a:solidFill>
                  <a:prstClr val="white"/>
                </a:solidFill>
                <a:latin typeface="Arial" panose="020B0604020202020204" pitchFamily="34" charset="0"/>
              </a:rPr>
              <a:t>pseudotumor)</a:t>
            </a:r>
          </a:p>
          <a:p>
            <a:pPr>
              <a:buFont typeface="Symbol" panose="05050102010706020507" pitchFamily="18" charset="2"/>
              <a:buChar char="·"/>
            </a:pPr>
            <a:r>
              <a:rPr lang="en-US" sz="2600" dirty="0" smtClean="0">
                <a:latin typeface="Symbol" panose="05050102010706020507" pitchFamily="18" charset="2"/>
              </a:rPr>
              <a:t> </a:t>
            </a:r>
            <a:r>
              <a:rPr lang="en-US" sz="2600" dirty="0">
                <a:latin typeface="Arial" panose="020B0604020202020204" pitchFamily="34" charset="0"/>
              </a:rPr>
              <a:t>More common in males in cases of systemic involvement (female:male </a:t>
            </a:r>
            <a:r>
              <a:rPr lang="en-US" sz="2600" dirty="0" smtClean="0">
                <a:latin typeface="Arial" panose="020B0604020202020204" pitchFamily="34" charset="0"/>
              </a:rPr>
              <a:t>=1:3), </a:t>
            </a:r>
            <a:r>
              <a:rPr lang="en-US" sz="2600" dirty="0">
                <a:latin typeface="Arial" panose="020B0604020202020204" pitchFamily="34" charset="0"/>
              </a:rPr>
              <a:t>but isolated hypophysitis </a:t>
            </a:r>
            <a:r>
              <a:rPr lang="en-US" sz="2600" dirty="0" smtClean="0">
                <a:latin typeface="Arial" panose="020B0604020202020204" pitchFamily="34" charset="0"/>
              </a:rPr>
              <a:t>is more </a:t>
            </a:r>
            <a:r>
              <a:rPr lang="en-US" sz="2600" dirty="0">
                <a:latin typeface="Arial" panose="020B0604020202020204" pitchFamily="34" charset="0"/>
              </a:rPr>
              <a:t>common in females (female:male = 2:1</a:t>
            </a:r>
            <a:r>
              <a:rPr lang="en-US" sz="2600" dirty="0" smtClean="0">
                <a:latin typeface="Arial" panose="020B0604020202020204" pitchFamily="34" charset="0"/>
              </a:rPr>
              <a:t>)</a:t>
            </a:r>
          </a:p>
          <a:p>
            <a:pPr>
              <a:buFont typeface="Symbol" panose="05050102010706020507" pitchFamily="18" charset="2"/>
              <a:buChar char="·"/>
            </a:pPr>
            <a:r>
              <a:rPr lang="en-US" sz="2600" dirty="0" smtClean="0">
                <a:latin typeface="Symbol" panose="05050102010706020507" pitchFamily="18" charset="2"/>
              </a:rPr>
              <a:t> </a:t>
            </a:r>
            <a:r>
              <a:rPr lang="en-US" sz="2600" dirty="0">
                <a:latin typeface="Arial" panose="020B0604020202020204" pitchFamily="34" charset="0"/>
              </a:rPr>
              <a:t>Mean age of presentation is earlier in females (females: 56.4 years; males: 67.5 years</a:t>
            </a:r>
            <a:r>
              <a:rPr lang="en-US" sz="2600" dirty="0" smtClean="0">
                <a:latin typeface="Arial" panose="020B0604020202020204" pitchFamily="34" charset="0"/>
              </a:rPr>
              <a:t>)</a:t>
            </a:r>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96711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676" y="1378228"/>
            <a:ext cx="10135897" cy="3326502"/>
          </a:xfrm>
        </p:spPr>
        <p:txBody>
          <a:bodyPr/>
          <a:lstStyle/>
          <a:p>
            <a:r>
              <a:rPr lang="en-US" sz="4800" dirty="0" smtClean="0">
                <a:latin typeface="ArialUnicodeMS"/>
              </a:rPr>
              <a:t>Hypophysitis</a:t>
            </a:r>
            <a:r>
              <a:rPr lang="en-US" sz="4800" dirty="0">
                <a:latin typeface="ArialUnicodeMS"/>
              </a:rPr>
              <a:t>: </a:t>
            </a:r>
            <a:r>
              <a:rPr lang="en-US" sz="4800" dirty="0" smtClean="0">
                <a:latin typeface="ArialUnicodeMS"/>
              </a:rPr>
              <a:t/>
            </a:r>
            <a:br>
              <a:rPr lang="en-US" sz="4800" dirty="0" smtClean="0">
                <a:latin typeface="ArialUnicodeMS"/>
              </a:rPr>
            </a:br>
            <a:r>
              <a:rPr lang="en-US" sz="4800" dirty="0" smtClean="0">
                <a:latin typeface="ArialUnicodeMS"/>
              </a:rPr>
              <a:t> An </a:t>
            </a:r>
            <a:r>
              <a:rPr lang="en-US" sz="4800" dirty="0">
                <a:latin typeface="ArialUnicodeMS"/>
              </a:rPr>
              <a:t>update on the novel forms, </a:t>
            </a:r>
            <a:r>
              <a:rPr lang="en-US" sz="4800" dirty="0" smtClean="0">
                <a:latin typeface="ArialUnicodeMS"/>
              </a:rPr>
              <a:t>  diagnosis </a:t>
            </a:r>
            <a:r>
              <a:rPr lang="en-US" sz="4800" dirty="0">
                <a:latin typeface="ArialUnicodeMS"/>
              </a:rPr>
              <a:t>and management of </a:t>
            </a:r>
            <a:r>
              <a:rPr lang="en-US" sz="4800" dirty="0" smtClean="0">
                <a:latin typeface="ArialUnicodeMS"/>
              </a:rPr>
              <a:t>disorders of </a:t>
            </a:r>
            <a:r>
              <a:rPr lang="en-US" sz="4800" dirty="0">
                <a:latin typeface="ArialUnicodeMS"/>
              </a:rPr>
              <a:t>pituitary inflammation</a:t>
            </a:r>
            <a:endParaRPr lang="en-US" sz="4800" dirty="0"/>
          </a:p>
        </p:txBody>
      </p:sp>
    </p:spTree>
    <p:extLst>
      <p:ext uri="{BB962C8B-B14F-4D97-AF65-F5344CB8AC3E}">
        <p14:creationId xmlns:p14="http://schemas.microsoft.com/office/powerpoint/2010/main" val="117940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365" y="1470991"/>
            <a:ext cx="10363200" cy="4896677"/>
          </a:xfrm>
        </p:spPr>
        <p:txBody>
          <a:bodyPr>
            <a:normAutofit/>
          </a:bodyPr>
          <a:lstStyle/>
          <a:p>
            <a:pPr lvl="0">
              <a:buClr>
                <a:srgbClr val="B31166">
                  <a:lumMod val="60000"/>
                  <a:lumOff val="40000"/>
                </a:srgbClr>
              </a:buClr>
              <a:buFont typeface="Symbol" panose="05050102010706020507" pitchFamily="18" charset="2"/>
              <a:buChar char="·"/>
            </a:pPr>
            <a:r>
              <a:rPr lang="en-US" sz="2600" dirty="0" smtClean="0">
                <a:solidFill>
                  <a:prstClr val="white"/>
                </a:solidFill>
                <a:latin typeface="Arial" panose="020B0604020202020204" pitchFamily="34" charset="0"/>
              </a:rPr>
              <a:t>More </a:t>
            </a:r>
            <a:r>
              <a:rPr lang="en-US" sz="2600" dirty="0">
                <a:solidFill>
                  <a:prstClr val="white"/>
                </a:solidFill>
                <a:latin typeface="Arial" panose="020B0604020202020204" pitchFamily="34" charset="0"/>
              </a:rPr>
              <a:t>common in eastern countries such as </a:t>
            </a:r>
            <a:r>
              <a:rPr lang="en-US" sz="2600" dirty="0" smtClean="0">
                <a:solidFill>
                  <a:prstClr val="white"/>
                </a:solidFill>
                <a:latin typeface="Arial" panose="020B0604020202020204" pitchFamily="34" charset="0"/>
              </a:rPr>
              <a:t>Japan</a:t>
            </a:r>
          </a:p>
          <a:p>
            <a:pPr lvl="0">
              <a:buClr>
                <a:srgbClr val="B31166">
                  <a:lumMod val="60000"/>
                  <a:lumOff val="40000"/>
                </a:srgbClr>
              </a:buClr>
              <a:buFont typeface="Symbol" panose="05050102010706020507" pitchFamily="18" charset="2"/>
              <a:buChar char="·"/>
            </a:pPr>
            <a:r>
              <a:rPr lang="en-US" sz="2400" dirty="0" smtClean="0">
                <a:solidFill>
                  <a:prstClr val="white"/>
                </a:solidFill>
                <a:latin typeface="Arial" panose="020B0604020202020204" pitchFamily="34" charset="0"/>
              </a:rPr>
              <a:t>Histopathology</a:t>
            </a:r>
            <a:r>
              <a:rPr lang="en-US" sz="2400" dirty="0">
                <a:solidFill>
                  <a:prstClr val="white"/>
                </a:solidFill>
                <a:latin typeface="Arial" panose="020B0604020202020204" pitchFamily="34" charset="0"/>
              </a:rPr>
              <a:t>: mononuclear infiltration with ≥10 IgG4 positive plasma cells per high power field, </a:t>
            </a:r>
            <a:r>
              <a:rPr lang="en-US" sz="2400" dirty="0" smtClean="0">
                <a:solidFill>
                  <a:prstClr val="white"/>
                </a:solidFill>
                <a:latin typeface="Arial" panose="020B0604020202020204" pitchFamily="34" charset="0"/>
              </a:rPr>
              <a:t>storiform fibrosis</a:t>
            </a:r>
            <a:r>
              <a:rPr lang="en-US" sz="2400" dirty="0">
                <a:solidFill>
                  <a:prstClr val="white"/>
                </a:solidFill>
                <a:latin typeface="Arial" panose="020B0604020202020204" pitchFamily="34" charset="0"/>
              </a:rPr>
              <a:t>, rarely lymphoid follicles </a:t>
            </a:r>
            <a:r>
              <a:rPr lang="en-US" sz="2400" dirty="0" smtClean="0">
                <a:solidFill>
                  <a:prstClr val="white"/>
                </a:solidFill>
                <a:latin typeface="Arial" panose="020B0604020202020204" pitchFamily="34" charset="0"/>
              </a:rPr>
              <a:t>and eosinophils</a:t>
            </a:r>
          </a:p>
          <a:p>
            <a:pPr>
              <a:buClr>
                <a:srgbClr val="B31166">
                  <a:lumMod val="60000"/>
                  <a:lumOff val="40000"/>
                </a:srgbClr>
              </a:buClr>
              <a:buFont typeface="Symbol" panose="05050102010706020507" pitchFamily="18" charset="2"/>
              <a:buChar char="·"/>
            </a:pPr>
            <a:r>
              <a:rPr lang="en-US" sz="2400" dirty="0" smtClean="0">
                <a:solidFill>
                  <a:srgbClr val="FFFF00"/>
                </a:solidFill>
                <a:latin typeface="Arial" panose="020B0604020202020204" pitchFamily="34" charset="0"/>
              </a:rPr>
              <a:t>Highly </a:t>
            </a:r>
            <a:r>
              <a:rPr lang="en-US" sz="2400" dirty="0">
                <a:solidFill>
                  <a:srgbClr val="FFFF00"/>
                </a:solidFill>
                <a:latin typeface="Arial" panose="020B0604020202020204" pitchFamily="34" charset="0"/>
              </a:rPr>
              <a:t>responsive to glucocorticoid </a:t>
            </a:r>
            <a:r>
              <a:rPr lang="en-US" sz="2400" dirty="0" smtClean="0">
                <a:solidFill>
                  <a:srgbClr val="FFFF00"/>
                </a:solidFill>
                <a:latin typeface="Arial" panose="020B0604020202020204" pitchFamily="34" charset="0"/>
              </a:rPr>
              <a:t>therapy</a:t>
            </a:r>
          </a:p>
        </p:txBody>
      </p:sp>
    </p:spTree>
    <p:extLst>
      <p:ext uri="{BB962C8B-B14F-4D97-AF65-F5344CB8AC3E}">
        <p14:creationId xmlns:p14="http://schemas.microsoft.com/office/powerpoint/2010/main" val="1401631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374" y="1401141"/>
            <a:ext cx="10283687" cy="4939814"/>
          </a:xfrm>
          <a:prstGeom prst="rect">
            <a:avLst/>
          </a:prstGeom>
        </p:spPr>
        <p:txBody>
          <a:bodyPr wrap="square">
            <a:spAutoFit/>
          </a:bodyPr>
          <a:lstStyle/>
          <a:p>
            <a:pPr lvl="0">
              <a:spcBef>
                <a:spcPts val="1000"/>
              </a:spcBef>
              <a:buClr>
                <a:srgbClr val="B31166">
                  <a:lumMod val="60000"/>
                  <a:lumOff val="40000"/>
                </a:srgbClr>
              </a:buClr>
              <a:buSzPct val="80000"/>
            </a:pPr>
            <a:r>
              <a:rPr lang="en-US" sz="2800" dirty="0">
                <a:solidFill>
                  <a:prstClr val="white"/>
                </a:solidFill>
                <a:latin typeface="Arial" panose="020B0604020202020204" pitchFamily="34" charset="0"/>
                <a:ea typeface="+mj-ea"/>
                <a:cs typeface="+mj-cs"/>
              </a:rPr>
              <a:t>Diagnosis can be established based on the following criteria: </a:t>
            </a:r>
          </a:p>
          <a:p>
            <a:pPr lvl="0">
              <a:spcBef>
                <a:spcPts val="1000"/>
              </a:spcBef>
              <a:buClr>
                <a:srgbClr val="B31166">
                  <a:lumMod val="60000"/>
                  <a:lumOff val="40000"/>
                </a:srgbClr>
              </a:buClr>
              <a:buSzPct val="80000"/>
            </a:pPr>
            <a:r>
              <a:rPr lang="en-US" sz="2400" dirty="0">
                <a:solidFill>
                  <a:prstClr val="white"/>
                </a:solidFill>
                <a:latin typeface="Arial" panose="020B0604020202020204" pitchFamily="34" charset="0"/>
                <a:ea typeface="+mj-ea"/>
                <a:cs typeface="+mj-cs"/>
              </a:rPr>
              <a:t>1. Histopathological evidence on pituitary </a:t>
            </a:r>
            <a:r>
              <a:rPr lang="en-US" sz="2400" dirty="0" smtClean="0">
                <a:solidFill>
                  <a:prstClr val="white"/>
                </a:solidFill>
                <a:latin typeface="Arial" panose="020B0604020202020204" pitchFamily="34" charset="0"/>
                <a:ea typeface="+mj-ea"/>
                <a:cs typeface="+mj-cs"/>
              </a:rPr>
              <a:t>biopsy</a:t>
            </a:r>
            <a:endParaRPr lang="en-US" sz="2400" dirty="0">
              <a:solidFill>
                <a:prstClr val="white"/>
              </a:solidFill>
              <a:latin typeface="Arial" panose="020B0604020202020204" pitchFamily="34" charset="0"/>
              <a:ea typeface="+mj-ea"/>
              <a:cs typeface="+mj-cs"/>
            </a:endParaRPr>
          </a:p>
          <a:p>
            <a:pPr lvl="0">
              <a:spcBef>
                <a:spcPts val="1000"/>
              </a:spcBef>
              <a:buClr>
                <a:srgbClr val="B31166">
                  <a:lumMod val="60000"/>
                  <a:lumOff val="40000"/>
                </a:srgbClr>
              </a:buClr>
              <a:buSzPct val="80000"/>
            </a:pPr>
            <a:r>
              <a:rPr lang="en-US" sz="2400" dirty="0">
                <a:solidFill>
                  <a:prstClr val="white"/>
                </a:solidFill>
                <a:latin typeface="Arial" panose="020B0604020202020204" pitchFamily="34" charset="0"/>
                <a:ea typeface="+mj-ea"/>
                <a:cs typeface="+mj-cs"/>
              </a:rPr>
              <a:t> 2. Hypophysitis on </a:t>
            </a:r>
            <a:r>
              <a:rPr lang="en-US" sz="2400" dirty="0" smtClean="0">
                <a:solidFill>
                  <a:prstClr val="white"/>
                </a:solidFill>
                <a:latin typeface="Arial" panose="020B0604020202020204" pitchFamily="34" charset="0"/>
                <a:ea typeface="+mj-ea"/>
                <a:cs typeface="+mj-cs"/>
              </a:rPr>
              <a:t>MRI</a:t>
            </a:r>
            <a:endParaRPr lang="en-US" sz="2400" dirty="0">
              <a:solidFill>
                <a:prstClr val="white"/>
              </a:solidFill>
              <a:latin typeface="Arial" panose="020B0604020202020204" pitchFamily="34" charset="0"/>
              <a:ea typeface="+mj-ea"/>
              <a:cs typeface="+mj-cs"/>
            </a:endParaRPr>
          </a:p>
          <a:p>
            <a:pPr lvl="0">
              <a:spcBef>
                <a:spcPts val="1000"/>
              </a:spcBef>
              <a:buClr>
                <a:srgbClr val="B31166">
                  <a:lumMod val="60000"/>
                  <a:lumOff val="40000"/>
                </a:srgbClr>
              </a:buClr>
              <a:buSzPct val="80000"/>
            </a:pPr>
            <a:r>
              <a:rPr lang="en-US" sz="2400" dirty="0">
                <a:solidFill>
                  <a:prstClr val="white"/>
                </a:solidFill>
                <a:latin typeface="Arial" panose="020B0604020202020204" pitchFamily="34" charset="0"/>
                <a:ea typeface="+mj-ea"/>
                <a:cs typeface="+mj-cs"/>
              </a:rPr>
              <a:t> 3. Biopsy-proven systemic </a:t>
            </a:r>
            <a:r>
              <a:rPr lang="en-US" sz="2400" dirty="0" smtClean="0">
                <a:solidFill>
                  <a:prstClr val="white"/>
                </a:solidFill>
                <a:latin typeface="Arial" panose="020B0604020202020204" pitchFamily="34" charset="0"/>
                <a:ea typeface="+mj-ea"/>
                <a:cs typeface="+mj-cs"/>
              </a:rPr>
              <a:t>involvement</a:t>
            </a:r>
            <a:endParaRPr lang="en-US" sz="2400" dirty="0">
              <a:solidFill>
                <a:prstClr val="white"/>
              </a:solidFill>
              <a:latin typeface="Arial" panose="020B0604020202020204" pitchFamily="34" charset="0"/>
              <a:ea typeface="+mj-ea"/>
              <a:cs typeface="+mj-cs"/>
            </a:endParaRPr>
          </a:p>
          <a:p>
            <a:pPr lvl="0">
              <a:spcBef>
                <a:spcPts val="1000"/>
              </a:spcBef>
              <a:buClr>
                <a:srgbClr val="B31166">
                  <a:lumMod val="60000"/>
                  <a:lumOff val="40000"/>
                </a:srgbClr>
              </a:buClr>
              <a:buSzPct val="80000"/>
            </a:pPr>
            <a:r>
              <a:rPr lang="en-US" sz="2400" dirty="0">
                <a:solidFill>
                  <a:prstClr val="white"/>
                </a:solidFill>
                <a:latin typeface="Arial" panose="020B0604020202020204" pitchFamily="34" charset="0"/>
                <a:ea typeface="+mj-ea"/>
                <a:cs typeface="+mj-cs"/>
              </a:rPr>
              <a:t> 4. Serum IgG4 levels &gt;140 </a:t>
            </a:r>
            <a:r>
              <a:rPr lang="en-US" sz="2400" dirty="0" smtClean="0">
                <a:solidFill>
                  <a:prstClr val="white"/>
                </a:solidFill>
                <a:latin typeface="Arial" panose="020B0604020202020204" pitchFamily="34" charset="0"/>
                <a:ea typeface="+mj-ea"/>
                <a:cs typeface="+mj-cs"/>
              </a:rPr>
              <a:t>mg/dl</a:t>
            </a:r>
            <a:endParaRPr lang="en-US" sz="2400" dirty="0">
              <a:solidFill>
                <a:prstClr val="white"/>
              </a:solidFill>
              <a:latin typeface="Arial" panose="020B0604020202020204" pitchFamily="34" charset="0"/>
              <a:ea typeface="+mj-ea"/>
              <a:cs typeface="+mj-cs"/>
            </a:endParaRPr>
          </a:p>
          <a:p>
            <a:pPr lvl="0">
              <a:spcBef>
                <a:spcPts val="1000"/>
              </a:spcBef>
              <a:buClr>
                <a:srgbClr val="B31166">
                  <a:lumMod val="60000"/>
                  <a:lumOff val="40000"/>
                </a:srgbClr>
              </a:buClr>
              <a:buSzPct val="80000"/>
            </a:pPr>
            <a:r>
              <a:rPr lang="en-US" sz="2400" dirty="0">
                <a:solidFill>
                  <a:prstClr val="white"/>
                </a:solidFill>
                <a:latin typeface="Arial" panose="020B0604020202020204" pitchFamily="34" charset="0"/>
                <a:ea typeface="+mj-ea"/>
                <a:cs typeface="+mj-cs"/>
              </a:rPr>
              <a:t> 5. Excellent response to glucocorticoid </a:t>
            </a:r>
            <a:r>
              <a:rPr lang="en-US" sz="2400" dirty="0" smtClean="0">
                <a:solidFill>
                  <a:prstClr val="white"/>
                </a:solidFill>
                <a:latin typeface="Arial" panose="020B0604020202020204" pitchFamily="34" charset="0"/>
                <a:ea typeface="+mj-ea"/>
                <a:cs typeface="+mj-cs"/>
              </a:rPr>
              <a:t>therapy</a:t>
            </a:r>
            <a:endParaRPr lang="en-US" sz="2400" dirty="0">
              <a:solidFill>
                <a:prstClr val="white"/>
              </a:solidFill>
              <a:latin typeface="Arial" panose="020B0604020202020204" pitchFamily="34" charset="0"/>
              <a:ea typeface="+mj-ea"/>
              <a:cs typeface="+mj-cs"/>
            </a:endParaRPr>
          </a:p>
          <a:p>
            <a:pPr lvl="0">
              <a:spcBef>
                <a:spcPts val="1000"/>
              </a:spcBef>
              <a:buClr>
                <a:srgbClr val="B31166">
                  <a:lumMod val="60000"/>
                  <a:lumOff val="40000"/>
                </a:srgbClr>
              </a:buClr>
              <a:buSzPct val="80000"/>
            </a:pPr>
            <a:endParaRPr lang="en-US" sz="2400" dirty="0" smtClean="0">
              <a:solidFill>
                <a:prstClr val="white"/>
              </a:solidFill>
              <a:latin typeface="Arial" panose="020B0604020202020204" pitchFamily="34" charset="0"/>
              <a:ea typeface="+mj-ea"/>
              <a:cs typeface="+mj-cs"/>
            </a:endParaRPr>
          </a:p>
          <a:p>
            <a:pPr lvl="0">
              <a:spcBef>
                <a:spcPts val="1000"/>
              </a:spcBef>
              <a:buClr>
                <a:srgbClr val="B31166">
                  <a:lumMod val="60000"/>
                  <a:lumOff val="40000"/>
                </a:srgbClr>
              </a:buClr>
              <a:buSzPct val="80000"/>
            </a:pPr>
            <a:r>
              <a:rPr lang="en-US" sz="2400" dirty="0" smtClean="0">
                <a:solidFill>
                  <a:prstClr val="white"/>
                </a:solidFill>
                <a:latin typeface="Arial" panose="020B0604020202020204" pitchFamily="34" charset="0"/>
                <a:ea typeface="+mj-ea"/>
                <a:cs typeface="+mj-cs"/>
              </a:rPr>
              <a:t> </a:t>
            </a:r>
            <a:r>
              <a:rPr lang="en-US" sz="2400" dirty="0">
                <a:solidFill>
                  <a:prstClr val="white"/>
                </a:solidFill>
                <a:latin typeface="Arial" panose="020B0604020202020204" pitchFamily="34" charset="0"/>
                <a:ea typeface="+mj-ea"/>
                <a:cs typeface="+mj-cs"/>
              </a:rPr>
              <a:t>Criterion </a:t>
            </a:r>
            <a:r>
              <a:rPr lang="en-US" sz="2400" dirty="0">
                <a:solidFill>
                  <a:srgbClr val="FFFF00"/>
                </a:solidFill>
                <a:latin typeface="Arial" panose="020B0604020202020204" pitchFamily="34" charset="0"/>
                <a:ea typeface="+mj-ea"/>
                <a:cs typeface="+mj-cs"/>
              </a:rPr>
              <a:t>1 alone</a:t>
            </a:r>
            <a:r>
              <a:rPr lang="en-US" sz="2400" dirty="0">
                <a:solidFill>
                  <a:prstClr val="white"/>
                </a:solidFill>
                <a:latin typeface="Arial" panose="020B0604020202020204" pitchFamily="34" charset="0"/>
                <a:ea typeface="+mj-ea"/>
                <a:cs typeface="+mj-cs"/>
              </a:rPr>
              <a:t>, or </a:t>
            </a:r>
            <a:r>
              <a:rPr lang="en-US" sz="2400" dirty="0">
                <a:solidFill>
                  <a:srgbClr val="FFFF00"/>
                </a:solidFill>
                <a:latin typeface="Arial" panose="020B0604020202020204" pitchFamily="34" charset="0"/>
                <a:ea typeface="+mj-ea"/>
                <a:cs typeface="+mj-cs"/>
              </a:rPr>
              <a:t>criteria 2 </a:t>
            </a:r>
            <a:r>
              <a:rPr lang="en-US" sz="2400" dirty="0" smtClean="0">
                <a:solidFill>
                  <a:srgbClr val="FFFF00"/>
                </a:solidFill>
                <a:latin typeface="Arial" panose="020B0604020202020204" pitchFamily="34" charset="0"/>
                <a:ea typeface="+mj-ea"/>
                <a:cs typeface="+mj-cs"/>
              </a:rPr>
              <a:t>+3 </a:t>
            </a:r>
            <a:r>
              <a:rPr lang="en-US" sz="2400" dirty="0" smtClean="0">
                <a:solidFill>
                  <a:prstClr val="white"/>
                </a:solidFill>
                <a:latin typeface="Arial" panose="020B0604020202020204" pitchFamily="34" charset="0"/>
                <a:ea typeface="+mj-ea"/>
                <a:cs typeface="+mj-cs"/>
              </a:rPr>
              <a:t>, </a:t>
            </a:r>
            <a:r>
              <a:rPr lang="en-US" sz="2400" dirty="0">
                <a:solidFill>
                  <a:prstClr val="white"/>
                </a:solidFill>
                <a:latin typeface="Arial" panose="020B0604020202020204" pitchFamily="34" charset="0"/>
                <a:ea typeface="+mj-ea"/>
                <a:cs typeface="+mj-cs"/>
              </a:rPr>
              <a:t>or </a:t>
            </a:r>
            <a:r>
              <a:rPr lang="en-US" sz="2400" dirty="0">
                <a:solidFill>
                  <a:srgbClr val="FFFF00"/>
                </a:solidFill>
                <a:latin typeface="Arial" panose="020B0604020202020204" pitchFamily="34" charset="0"/>
                <a:ea typeface="+mj-ea"/>
                <a:cs typeface="+mj-cs"/>
              </a:rPr>
              <a:t>criteria 2 + 4 + </a:t>
            </a:r>
            <a:r>
              <a:rPr lang="en-US" sz="2400" dirty="0" smtClean="0">
                <a:solidFill>
                  <a:srgbClr val="FFFF00"/>
                </a:solidFill>
                <a:latin typeface="Arial" panose="020B0604020202020204" pitchFamily="34" charset="0"/>
                <a:ea typeface="+mj-ea"/>
                <a:cs typeface="+mj-cs"/>
              </a:rPr>
              <a:t>5  </a:t>
            </a:r>
            <a:r>
              <a:rPr lang="en-US" sz="2400" dirty="0" smtClean="0">
                <a:solidFill>
                  <a:prstClr val="white"/>
                </a:solidFill>
                <a:latin typeface="Arial" panose="020B0604020202020204" pitchFamily="34" charset="0"/>
                <a:ea typeface="+mj-ea"/>
                <a:cs typeface="+mj-cs"/>
              </a:rPr>
              <a:t>establish the  diagnosis</a:t>
            </a:r>
            <a:endParaRPr lang="en-US" sz="2400" dirty="0">
              <a:solidFill>
                <a:prstClr val="white"/>
              </a:solidFill>
              <a:ea typeface="+mj-ea"/>
              <a:cs typeface="+mj-cs"/>
            </a:endParaRPr>
          </a:p>
          <a:p>
            <a:pPr marL="342900" lvl="0" indent="-342900">
              <a:spcBef>
                <a:spcPts val="1000"/>
              </a:spcBef>
              <a:buClr>
                <a:srgbClr val="B31166">
                  <a:lumMod val="60000"/>
                  <a:lumOff val="40000"/>
                </a:srgbClr>
              </a:buClr>
              <a:buSzPct val="80000"/>
              <a:buFont typeface="Wingdings 3" charset="2"/>
              <a:buChar char=""/>
            </a:pPr>
            <a:endParaRPr lang="en-US" sz="2000" dirty="0">
              <a:solidFill>
                <a:prstClr val="white"/>
              </a:solidFill>
              <a:ea typeface="+mj-ea"/>
              <a:cs typeface="+mj-cs"/>
            </a:endParaRPr>
          </a:p>
        </p:txBody>
      </p:sp>
    </p:spTree>
    <p:extLst>
      <p:ext uri="{BB962C8B-B14F-4D97-AF65-F5344CB8AC3E}">
        <p14:creationId xmlns:p14="http://schemas.microsoft.com/office/powerpoint/2010/main" val="1155332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smtClean="0">
                <a:solidFill>
                  <a:srgbClr val="FFFF00"/>
                </a:solidFill>
                <a:latin typeface="Arial" panose="020B0604020202020204" pitchFamily="34" charset="0"/>
              </a:rPr>
              <a:t>   Xanthomatous </a:t>
            </a:r>
            <a:r>
              <a:rPr lang="en-US" sz="4400" b="1" i="1" dirty="0">
                <a:solidFill>
                  <a:srgbClr val="FFFF00"/>
                </a:solidFill>
                <a:latin typeface="Arial" panose="020B0604020202020204" pitchFamily="34" charset="0"/>
              </a:rPr>
              <a:t>hypophysitis</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Symbol" panose="05050102010706020507" pitchFamily="18" charset="2"/>
              </a:rPr>
              <a:t>· </a:t>
            </a:r>
            <a:r>
              <a:rPr lang="en-US" dirty="0">
                <a:latin typeface="Arial" panose="020B0604020202020204" pitchFamily="34" charset="0"/>
              </a:rPr>
              <a:t>Prevalence of about 3% among </a:t>
            </a:r>
            <a:r>
              <a:rPr lang="en-US" dirty="0" smtClean="0">
                <a:latin typeface="Arial" panose="020B0604020202020204" pitchFamily="34" charset="0"/>
              </a:rPr>
              <a:t>PHy</a:t>
            </a:r>
            <a:endParaRPr lang="en-US" dirty="0">
              <a:latin typeface="Arial" panose="020B0604020202020204" pitchFamily="34" charset="0"/>
            </a:endParaRPr>
          </a:p>
          <a:p>
            <a:pPr marL="0" indent="0">
              <a:buNone/>
            </a:pPr>
            <a:r>
              <a:rPr lang="en-US" dirty="0">
                <a:latin typeface="Symbol" panose="05050102010706020507" pitchFamily="18" charset="2"/>
              </a:rPr>
              <a:t>· </a:t>
            </a:r>
            <a:r>
              <a:rPr lang="en-US" dirty="0">
                <a:latin typeface="Arial" panose="020B0604020202020204" pitchFamily="34" charset="0"/>
              </a:rPr>
              <a:t>More common in females (female:male = 3:1</a:t>
            </a:r>
            <a:r>
              <a:rPr lang="en-US" dirty="0" smtClean="0">
                <a:latin typeface="Arial" panose="020B0604020202020204" pitchFamily="34" charset="0"/>
              </a:rPr>
              <a:t>)</a:t>
            </a:r>
            <a:endParaRPr lang="en-US" dirty="0">
              <a:latin typeface="Arial" panose="020B0604020202020204" pitchFamily="34" charset="0"/>
            </a:endParaRPr>
          </a:p>
          <a:p>
            <a:pPr marL="0" indent="0">
              <a:buNone/>
            </a:pPr>
            <a:r>
              <a:rPr lang="en-US" dirty="0">
                <a:latin typeface="Symbol" panose="05050102010706020507" pitchFamily="18" charset="2"/>
              </a:rPr>
              <a:t>· </a:t>
            </a:r>
            <a:r>
              <a:rPr lang="en-US" dirty="0">
                <a:latin typeface="Arial" panose="020B0604020202020204" pitchFamily="34" charset="0"/>
              </a:rPr>
              <a:t>Commonly presents in the 4</a:t>
            </a:r>
            <a:r>
              <a:rPr lang="en-US" sz="800" dirty="0">
                <a:latin typeface="Arial" panose="020B0604020202020204" pitchFamily="34" charset="0"/>
              </a:rPr>
              <a:t>th </a:t>
            </a:r>
            <a:r>
              <a:rPr lang="en-US" dirty="0" smtClean="0">
                <a:latin typeface="Arial" panose="020B0604020202020204" pitchFamily="34" charset="0"/>
              </a:rPr>
              <a:t>decade</a:t>
            </a:r>
            <a:endParaRPr lang="en-US" dirty="0">
              <a:latin typeface="Arial" panose="020B0604020202020204" pitchFamily="34" charset="0"/>
            </a:endParaRPr>
          </a:p>
          <a:p>
            <a:pPr marL="0" indent="0">
              <a:buNone/>
            </a:pPr>
            <a:r>
              <a:rPr lang="en-US" dirty="0">
                <a:latin typeface="Symbol" panose="05050102010706020507" pitchFamily="18" charset="2"/>
              </a:rPr>
              <a:t>· </a:t>
            </a:r>
            <a:r>
              <a:rPr lang="en-US" dirty="0">
                <a:latin typeface="Arial" panose="020B0604020202020204" pitchFamily="34" charset="0"/>
              </a:rPr>
              <a:t>Usually causes </a:t>
            </a:r>
            <a:r>
              <a:rPr lang="en-US" dirty="0" smtClean="0">
                <a:latin typeface="Arial" panose="020B0604020202020204" pitchFamily="34" charset="0"/>
              </a:rPr>
              <a:t>adenohypophysitis, </a:t>
            </a:r>
            <a:r>
              <a:rPr lang="en-US" dirty="0">
                <a:solidFill>
                  <a:srgbClr val="FFFF00"/>
                </a:solidFill>
                <a:latin typeface="Arial" panose="020B0604020202020204" pitchFamily="34" charset="0"/>
              </a:rPr>
              <a:t>Central DI is </a:t>
            </a:r>
            <a:r>
              <a:rPr lang="en-US" dirty="0" smtClean="0">
                <a:solidFill>
                  <a:srgbClr val="FFFF00"/>
                </a:solidFill>
                <a:latin typeface="Arial" panose="020B0604020202020204" pitchFamily="34" charset="0"/>
              </a:rPr>
              <a:t>uncommon</a:t>
            </a:r>
            <a:endParaRPr lang="en-US" dirty="0">
              <a:solidFill>
                <a:srgbClr val="FFFF00"/>
              </a:solidFill>
              <a:latin typeface="Arial" panose="020B0604020202020204" pitchFamily="34" charset="0"/>
            </a:endParaRPr>
          </a:p>
          <a:p>
            <a:pPr marL="0" indent="0">
              <a:buNone/>
            </a:pPr>
            <a:r>
              <a:rPr lang="en-US" dirty="0">
                <a:latin typeface="Symbol" panose="05050102010706020507" pitchFamily="18" charset="2"/>
              </a:rPr>
              <a:t>· </a:t>
            </a:r>
            <a:r>
              <a:rPr lang="en-US" dirty="0">
                <a:latin typeface="Arial" panose="020B0604020202020204" pitchFamily="34" charset="0"/>
              </a:rPr>
              <a:t>Histopathology: infiltration with CD68 positive foamy </a:t>
            </a:r>
            <a:r>
              <a:rPr lang="en-US" dirty="0" smtClean="0">
                <a:latin typeface="Arial" panose="020B0604020202020204" pitchFamily="34" charset="0"/>
              </a:rPr>
              <a:t>macrophages</a:t>
            </a:r>
            <a:endParaRPr lang="en-US" dirty="0">
              <a:latin typeface="Arial" panose="020B0604020202020204" pitchFamily="34" charset="0"/>
            </a:endParaRPr>
          </a:p>
          <a:p>
            <a:pPr marL="0" indent="0">
              <a:buNone/>
            </a:pPr>
            <a:r>
              <a:rPr lang="en-US" dirty="0">
                <a:latin typeface="Symbol" panose="05050102010706020507" pitchFamily="18" charset="2"/>
              </a:rPr>
              <a:t>· </a:t>
            </a:r>
            <a:r>
              <a:rPr lang="en-US" dirty="0">
                <a:latin typeface="Arial" panose="020B0604020202020204" pitchFamily="34" charset="0"/>
              </a:rPr>
              <a:t>MRI can show cystic areas of </a:t>
            </a:r>
            <a:r>
              <a:rPr lang="en-US" dirty="0" smtClean="0">
                <a:latin typeface="Arial" panose="020B0604020202020204" pitchFamily="34" charset="0"/>
              </a:rPr>
              <a:t>liquefaction</a:t>
            </a:r>
            <a:endParaRPr lang="en-US" dirty="0">
              <a:latin typeface="Arial" panose="020B0604020202020204" pitchFamily="34" charset="0"/>
            </a:endParaRPr>
          </a:p>
          <a:p>
            <a:pPr marL="0" indent="0">
              <a:buNone/>
            </a:pPr>
            <a:r>
              <a:rPr lang="en-US" dirty="0">
                <a:latin typeface="Symbol" panose="05050102010706020507" pitchFamily="18" charset="2"/>
              </a:rPr>
              <a:t>· </a:t>
            </a:r>
            <a:r>
              <a:rPr lang="en-US" dirty="0">
                <a:latin typeface="Arial" panose="020B0604020202020204" pitchFamily="34" charset="0"/>
              </a:rPr>
              <a:t>Visual symptoms are uncommon in this type of </a:t>
            </a:r>
            <a:r>
              <a:rPr lang="en-US" dirty="0" smtClean="0">
                <a:latin typeface="Arial" panose="020B0604020202020204" pitchFamily="34" charset="0"/>
              </a:rPr>
              <a:t>hypophysitis</a:t>
            </a:r>
            <a:endParaRPr lang="en-US" dirty="0">
              <a:latin typeface="Arial" panose="020B0604020202020204" pitchFamily="34" charset="0"/>
            </a:endParaRPr>
          </a:p>
          <a:p>
            <a:pPr marL="0" indent="0">
              <a:buNone/>
            </a:pPr>
            <a:r>
              <a:rPr lang="en-US" dirty="0">
                <a:latin typeface="Symbol" panose="05050102010706020507" pitchFamily="18" charset="2"/>
              </a:rPr>
              <a:t>· </a:t>
            </a:r>
            <a:r>
              <a:rPr lang="en-US" dirty="0">
                <a:latin typeface="Arial" panose="020B0604020202020204" pitchFamily="34" charset="0"/>
              </a:rPr>
              <a:t>Precise aetiology unclear: likely an inflammatory reaction to a </a:t>
            </a:r>
            <a:r>
              <a:rPr lang="en-US" dirty="0" smtClean="0">
                <a:latin typeface="Arial" panose="020B0604020202020204" pitchFamily="34" charset="0"/>
              </a:rPr>
              <a:t>ruptured Rathke’s </a:t>
            </a:r>
            <a:r>
              <a:rPr lang="en-US" dirty="0">
                <a:latin typeface="Arial" panose="020B0604020202020204" pitchFamily="34" charset="0"/>
              </a:rPr>
              <a:t>cleft </a:t>
            </a:r>
            <a:r>
              <a:rPr lang="en-US" dirty="0" smtClean="0">
                <a:latin typeface="Arial" panose="020B0604020202020204" pitchFamily="34" charset="0"/>
              </a:rPr>
              <a:t>cyst</a:t>
            </a:r>
            <a:endParaRPr lang="en-US" dirty="0"/>
          </a:p>
        </p:txBody>
      </p:sp>
    </p:spTree>
    <p:extLst>
      <p:ext uri="{BB962C8B-B14F-4D97-AF65-F5344CB8AC3E}">
        <p14:creationId xmlns:p14="http://schemas.microsoft.com/office/powerpoint/2010/main" val="2612091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00" y="1117600"/>
            <a:ext cx="10185400" cy="5130799"/>
          </a:xfrm>
        </p:spPr>
        <p:txBody>
          <a:bodyPr>
            <a:normAutofit/>
          </a:bodyPr>
          <a:lstStyle/>
          <a:p>
            <a:r>
              <a:rPr lang="en-US" sz="2400" dirty="0">
                <a:latin typeface="Arial" panose="020B0604020202020204" pitchFamily="34" charset="0"/>
                <a:cs typeface="Arial" panose="020B0604020202020204" pitchFamily="34" charset="0"/>
              </a:rPr>
              <a:t>Secondary causes such as </a:t>
            </a:r>
            <a:r>
              <a:rPr lang="en-US" sz="2400" dirty="0">
                <a:solidFill>
                  <a:srgbClr val="FFFF00"/>
                </a:solidFill>
                <a:latin typeface="Arial" panose="020B0604020202020204" pitchFamily="34" charset="0"/>
                <a:cs typeface="Arial" panose="020B0604020202020204" pitchFamily="34" charset="0"/>
              </a:rPr>
              <a:t>Erdheim-Chester disease </a:t>
            </a:r>
            <a:r>
              <a:rPr lang="en-US" sz="2400" dirty="0">
                <a:latin typeface="Arial" panose="020B0604020202020204" pitchFamily="34" charset="0"/>
                <a:cs typeface="Arial" panose="020B0604020202020204" pitchFamily="34" charset="0"/>
              </a:rPr>
              <a:t>can also give </a:t>
            </a:r>
            <a:r>
              <a:rPr lang="en-US" sz="2400" dirty="0" smtClean="0">
                <a:latin typeface="Arial" panose="020B0604020202020204" pitchFamily="34" charset="0"/>
                <a:cs typeface="Arial" panose="020B0604020202020204" pitchFamily="34" charset="0"/>
              </a:rPr>
              <a:t>rise  </a:t>
            </a:r>
            <a:r>
              <a:rPr lang="en-US" sz="2400" dirty="0">
                <a:latin typeface="Arial" panose="020B0604020202020204" pitchFamily="34" charset="0"/>
                <a:cs typeface="Arial" panose="020B0604020202020204" pitchFamily="34" charset="0"/>
              </a:rPr>
              <a:t>to xanthomatous or xanthogranulomatous lesions in the pituitary and must be suspected </a:t>
            </a: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supposed XHy cases with multi-organ involvement, especially if these lesions harbor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somatic </a:t>
            </a:r>
            <a:r>
              <a:rPr lang="en-US" sz="2400" i="1" dirty="0">
                <a:latin typeface="Arial" panose="020B0604020202020204" pitchFamily="34" charset="0"/>
                <a:cs typeface="Arial" panose="020B0604020202020204" pitchFamily="34" charset="0"/>
              </a:rPr>
              <a:t>BRAF </a:t>
            </a:r>
            <a:r>
              <a:rPr lang="en-US" sz="2400" dirty="0">
                <a:latin typeface="Arial" panose="020B0604020202020204" pitchFamily="34" charset="0"/>
                <a:cs typeface="Arial" panose="020B0604020202020204" pitchFamily="34" charset="0"/>
              </a:rPr>
              <a:t>V600E </a:t>
            </a:r>
            <a:r>
              <a:rPr lang="en-US" sz="2400" dirty="0" smtClean="0">
                <a:latin typeface="Arial" panose="020B0604020202020204" pitchFamily="34" charset="0"/>
                <a:cs typeface="Arial" panose="020B0604020202020204" pitchFamily="34" charset="0"/>
              </a:rPr>
              <a:t>variant</a:t>
            </a:r>
          </a:p>
          <a:p>
            <a:r>
              <a:rPr lang="en-US" dirty="0">
                <a:latin typeface="Arial" panose="020B0604020202020204" pitchFamily="34" charset="0"/>
                <a:cs typeface="Arial" panose="020B0604020202020204" pitchFamily="34" charset="0"/>
              </a:rPr>
              <a:t>Erdheim-Chester disease is a rare type of slow-growing blood cancer called a histiocytic neoplasm, which results in overproduction of cells called histiocytes.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Bone pain,Retroperitoneal fibrosis,Diabetes insipidus,Exophthalmos,Xanthomas Neurological </a:t>
            </a:r>
            <a:r>
              <a:rPr lang="en-US" dirty="0">
                <a:latin typeface="Arial" panose="020B0604020202020204" pitchFamily="34" charset="0"/>
                <a:cs typeface="Arial" panose="020B0604020202020204" pitchFamily="34" charset="0"/>
              </a:rPr>
              <a:t>signs (including </a:t>
            </a:r>
            <a:r>
              <a:rPr lang="en-US" dirty="0" smtClean="0">
                <a:latin typeface="Arial" panose="020B0604020202020204" pitchFamily="34" charset="0"/>
                <a:cs typeface="Arial" panose="020B0604020202020204" pitchFamily="34" charset="0"/>
              </a:rPr>
              <a:t>ataxia),Dyspnea </a:t>
            </a:r>
            <a:r>
              <a:rPr lang="en-US" dirty="0">
                <a:latin typeface="Arial" panose="020B0604020202020204" pitchFamily="34" charset="0"/>
                <a:cs typeface="Arial" panose="020B0604020202020204" pitchFamily="34" charset="0"/>
              </a:rPr>
              <a:t>caused by interlobular septal and pleural </a:t>
            </a:r>
            <a:r>
              <a:rPr lang="en-US" dirty="0" smtClean="0">
                <a:latin typeface="Arial" panose="020B0604020202020204" pitchFamily="34" charset="0"/>
                <a:cs typeface="Arial" panose="020B0604020202020204" pitchFamily="34" charset="0"/>
              </a:rPr>
              <a:t>thickening,Kidney failure,Hypopituitarism,Liver </a:t>
            </a:r>
            <a:r>
              <a:rPr lang="en-US" dirty="0">
                <a:latin typeface="Arial" panose="020B0604020202020204" pitchFamily="34" charset="0"/>
                <a:cs typeface="Arial" panose="020B0604020202020204" pitchFamily="34" charset="0"/>
              </a:rPr>
              <a:t>failure</a:t>
            </a:r>
          </a:p>
        </p:txBody>
      </p:sp>
    </p:spTree>
    <p:extLst>
      <p:ext uri="{BB962C8B-B14F-4D97-AF65-F5344CB8AC3E}">
        <p14:creationId xmlns:p14="http://schemas.microsoft.com/office/powerpoint/2010/main" val="239593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477079"/>
            <a:ext cx="9568069" cy="1243648"/>
          </a:xfrm>
        </p:spPr>
        <p:txBody>
          <a:bodyPr/>
          <a:lstStyle/>
          <a:p>
            <a:r>
              <a:rPr lang="en-US" sz="4000" b="1" i="1" dirty="0">
                <a:solidFill>
                  <a:srgbClr val="FFFF00"/>
                </a:solidFill>
                <a:latin typeface="Arial" panose="020B0604020202020204" pitchFamily="34" charset="0"/>
              </a:rPr>
              <a:t>Necrotizing and mixed forms of hypophysitis</a:t>
            </a:r>
            <a:endParaRPr lang="en-US" sz="4000" dirty="0">
              <a:solidFill>
                <a:srgbClr val="FFFF00"/>
              </a:solidFill>
            </a:endParaRPr>
          </a:p>
        </p:txBody>
      </p:sp>
      <p:sp>
        <p:nvSpPr>
          <p:cNvPr id="3" name="Content Placeholder 2"/>
          <p:cNvSpPr>
            <a:spLocks noGrp="1"/>
          </p:cNvSpPr>
          <p:nvPr>
            <p:ph idx="1"/>
          </p:nvPr>
        </p:nvSpPr>
        <p:spPr>
          <a:xfrm>
            <a:off x="649358" y="1900517"/>
            <a:ext cx="10429460" cy="4347882"/>
          </a:xfrm>
        </p:spPr>
        <p:txBody>
          <a:bodyPr>
            <a:normAutofit/>
          </a:bodyPr>
          <a:lstStyle/>
          <a:p>
            <a:r>
              <a:rPr lang="en-US" dirty="0">
                <a:latin typeface="Arial" panose="020B0604020202020204" pitchFamily="34" charset="0"/>
              </a:rPr>
              <a:t>T</a:t>
            </a:r>
            <a:r>
              <a:rPr lang="en-US" sz="2400" dirty="0" smtClean="0">
                <a:latin typeface="Arial" panose="020B0604020202020204" pitchFamily="34" charset="0"/>
              </a:rPr>
              <a:t>he </a:t>
            </a:r>
            <a:r>
              <a:rPr lang="en-US" sz="2400" dirty="0">
                <a:latin typeface="Arial" panose="020B0604020202020204" pitchFamily="34" charset="0"/>
              </a:rPr>
              <a:t>rarest form of PHy (0.6%) </a:t>
            </a:r>
            <a:endParaRPr lang="en-US" sz="2400" dirty="0" smtClean="0">
              <a:latin typeface="Arial" panose="020B0604020202020204" pitchFamily="34" charset="0"/>
            </a:endParaRPr>
          </a:p>
          <a:p>
            <a:r>
              <a:rPr lang="en-US" sz="2400" dirty="0" smtClean="0">
                <a:latin typeface="Arial" panose="020B0604020202020204" pitchFamily="34" charset="0"/>
              </a:rPr>
              <a:t>Females </a:t>
            </a:r>
            <a:r>
              <a:rPr lang="en-US" sz="2400" dirty="0">
                <a:latin typeface="Arial" panose="020B0604020202020204" pitchFamily="34" charset="0"/>
              </a:rPr>
              <a:t>are more commonly affected than males (3:1) </a:t>
            </a:r>
            <a:endParaRPr lang="en-US" sz="2400" dirty="0" smtClean="0">
              <a:latin typeface="Arial" panose="020B0604020202020204" pitchFamily="34" charset="0"/>
            </a:endParaRPr>
          </a:p>
          <a:p>
            <a:r>
              <a:rPr lang="en-US" sz="2400" dirty="0" smtClean="0">
                <a:latin typeface="Arial" panose="020B0604020202020204" pitchFamily="34" charset="0"/>
              </a:rPr>
              <a:t> </a:t>
            </a:r>
            <a:r>
              <a:rPr lang="en-US" sz="2400" dirty="0">
                <a:latin typeface="Arial" panose="020B0604020202020204" pitchFamily="34" charset="0"/>
              </a:rPr>
              <a:t>Although the disease could be a separate </a:t>
            </a:r>
            <a:r>
              <a:rPr lang="en-US" sz="2400" dirty="0" smtClean="0">
                <a:latin typeface="Arial" panose="020B0604020202020204" pitchFamily="34" charset="0"/>
              </a:rPr>
              <a:t>entity </a:t>
            </a:r>
            <a:r>
              <a:rPr lang="en-US" sz="2400" dirty="0" smtClean="0">
                <a:latin typeface="Calibri" panose="020F0502020204030204" pitchFamily="34" charset="0"/>
              </a:rPr>
              <a:t> </a:t>
            </a:r>
            <a:r>
              <a:rPr lang="en-US" sz="2400" dirty="0">
                <a:latin typeface="Arial" panose="020B0604020202020204" pitchFamily="34" charset="0"/>
              </a:rPr>
              <a:t>altogether, it is more likely that NHy represent a more severe form of one of the other forms </a:t>
            </a:r>
            <a:r>
              <a:rPr lang="en-US" sz="2400" dirty="0" smtClean="0">
                <a:latin typeface="Arial" panose="020B0604020202020204" pitchFamily="34" charset="0"/>
              </a:rPr>
              <a:t>of </a:t>
            </a:r>
            <a:r>
              <a:rPr lang="en-US" sz="2400" dirty="0" smtClean="0">
                <a:latin typeface="Calibri" panose="020F0502020204030204" pitchFamily="34" charset="0"/>
              </a:rPr>
              <a:t> </a:t>
            </a:r>
            <a:r>
              <a:rPr lang="en-US" sz="2400" dirty="0" smtClean="0">
                <a:latin typeface="Arial" panose="020B0604020202020204" pitchFamily="34" charset="0"/>
              </a:rPr>
              <a:t>hypophysitis</a:t>
            </a:r>
          </a:p>
          <a:p>
            <a:r>
              <a:rPr lang="en-US" sz="2400" dirty="0" smtClean="0">
                <a:latin typeface="Arial" panose="020B0604020202020204" pitchFamily="34" charset="0"/>
              </a:rPr>
              <a:t>NHy </a:t>
            </a:r>
            <a:r>
              <a:rPr lang="en-US" sz="2400" dirty="0">
                <a:latin typeface="Arial" panose="020B0604020202020204" pitchFamily="34" charset="0"/>
              </a:rPr>
              <a:t>can also occur with </a:t>
            </a:r>
            <a:r>
              <a:rPr lang="en-US" sz="2400" dirty="0" smtClean="0">
                <a:latin typeface="Arial" panose="020B0604020202020204" pitchFamily="34" charset="0"/>
              </a:rPr>
              <a:t>SHy</a:t>
            </a:r>
            <a:endParaRPr lang="en-US" sz="2400" dirty="0" smtClean="0">
              <a:latin typeface="Arial" panose="020B0604020202020204" pitchFamily="34" charset="0"/>
            </a:endParaRPr>
          </a:p>
          <a:p>
            <a:r>
              <a:rPr lang="en-US" sz="2400" dirty="0" smtClean="0">
                <a:latin typeface="Arial" panose="020B0604020202020204" pitchFamily="34" charset="0"/>
              </a:rPr>
              <a:t> </a:t>
            </a:r>
            <a:r>
              <a:rPr lang="en-US" sz="2400" dirty="0">
                <a:latin typeface="Arial" panose="020B0604020202020204" pitchFamily="34" charset="0"/>
              </a:rPr>
              <a:t>present </a:t>
            </a:r>
            <a:r>
              <a:rPr lang="en-US" sz="2400" dirty="0">
                <a:solidFill>
                  <a:srgbClr val="FFFF00"/>
                </a:solidFill>
                <a:latin typeface="Arial" panose="020B0604020202020204" pitchFamily="34" charset="0"/>
              </a:rPr>
              <a:t>more acutely with </a:t>
            </a:r>
            <a:r>
              <a:rPr lang="en-US" sz="2400" dirty="0" smtClean="0">
                <a:solidFill>
                  <a:srgbClr val="FFFF00"/>
                </a:solidFill>
                <a:latin typeface="Arial" panose="020B0604020202020204" pitchFamily="34" charset="0"/>
              </a:rPr>
              <a:t>mass</a:t>
            </a:r>
            <a:r>
              <a:rPr lang="en-US" sz="2400" dirty="0" smtClean="0">
                <a:solidFill>
                  <a:srgbClr val="FFFF00"/>
                </a:solidFill>
                <a:latin typeface="Calibri" panose="020F0502020204030204" pitchFamily="34" charset="0"/>
              </a:rPr>
              <a:t> </a:t>
            </a:r>
            <a:r>
              <a:rPr lang="en-US" sz="2400" dirty="0">
                <a:solidFill>
                  <a:srgbClr val="FFFF00"/>
                </a:solidFill>
                <a:latin typeface="Arial" panose="020B0604020202020204" pitchFamily="34" charset="0"/>
              </a:rPr>
              <a:t>effect symptoms </a:t>
            </a:r>
            <a:r>
              <a:rPr lang="en-US" sz="2400" dirty="0">
                <a:latin typeface="Arial" panose="020B0604020202020204" pitchFamily="34" charset="0"/>
              </a:rPr>
              <a:t>(e.g., eye pain, visual defects) or even as aseptic </a:t>
            </a:r>
            <a:r>
              <a:rPr lang="en-US" sz="2400" dirty="0" smtClean="0">
                <a:latin typeface="Arial" panose="020B0604020202020204" pitchFamily="34" charset="0"/>
              </a:rPr>
              <a:t>meningitis.</a:t>
            </a:r>
            <a:endParaRPr lang="en-US" sz="2400" dirty="0">
              <a:latin typeface="Arial" panose="020B0604020202020204" pitchFamily="34" charset="0"/>
            </a:endParaRPr>
          </a:p>
        </p:txBody>
      </p:sp>
      <p:sp>
        <p:nvSpPr>
          <p:cNvPr id="4" name="Rectangle 3"/>
          <p:cNvSpPr/>
          <p:nvPr/>
        </p:nvSpPr>
        <p:spPr>
          <a:xfrm>
            <a:off x="212034" y="6135801"/>
            <a:ext cx="6096000" cy="584775"/>
          </a:xfrm>
          <a:prstGeom prst="rect">
            <a:avLst/>
          </a:prstGeom>
        </p:spPr>
        <p:txBody>
          <a:bodyPr>
            <a:spAutoFit/>
          </a:bodyPr>
          <a:lstStyle/>
          <a:p>
            <a:r>
              <a:rPr lang="en-US" sz="1600" dirty="0" smtClean="0">
                <a:latin typeface="Arial" panose="020B0604020202020204" pitchFamily="34" charset="0"/>
                <a:cs typeface="Arial" panose="020B0604020202020204" pitchFamily="34" charset="0"/>
              </a:rPr>
              <a:t>Best </a:t>
            </a:r>
            <a:r>
              <a:rPr lang="en-US" sz="1600" dirty="0">
                <a:latin typeface="Arial" panose="020B0604020202020204" pitchFamily="34" charset="0"/>
                <a:cs typeface="Arial" panose="020B0604020202020204" pitchFamily="34" charset="0"/>
              </a:rPr>
              <a:t>Practice &amp; Research Clinical Endocrinology &amp; </a:t>
            </a:r>
            <a:r>
              <a:rPr lang="en-US" sz="1600" dirty="0" smtClean="0">
                <a:latin typeface="Arial" panose="020B0604020202020204" pitchFamily="34" charset="0"/>
                <a:cs typeface="Arial" panose="020B0604020202020204" pitchFamily="34" charset="0"/>
              </a:rPr>
              <a:t>Metabolism YBEEM </a:t>
            </a:r>
            <a:r>
              <a:rPr lang="en-US" sz="16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63966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900" y="1470992"/>
            <a:ext cx="9766300" cy="4218608"/>
          </a:xfrm>
        </p:spPr>
        <p:txBody>
          <a:bodyPr>
            <a:normAutofit/>
          </a:bodyPr>
          <a:lstStyle/>
          <a:p>
            <a:pPr marL="0" indent="0">
              <a:buClr>
                <a:srgbClr val="B31166">
                  <a:lumMod val="60000"/>
                  <a:lumOff val="40000"/>
                </a:srgbClr>
              </a:buClr>
              <a:buNone/>
            </a:pPr>
            <a:r>
              <a:rPr lang="en-US" sz="2400" dirty="0" smtClean="0">
                <a:latin typeface="Arial" panose="020B0604020202020204" pitchFamily="34" charset="0"/>
              </a:rPr>
              <a:t> </a:t>
            </a:r>
            <a:endParaRPr lang="en-US" sz="2400" dirty="0" smtClean="0">
              <a:latin typeface="Arial" panose="020B0604020202020204" pitchFamily="34" charset="0"/>
            </a:endParaRPr>
          </a:p>
          <a:p>
            <a:r>
              <a:rPr lang="en-US" sz="2400" dirty="0" smtClean="0">
                <a:latin typeface="Arial" panose="020B0604020202020204" pitchFamily="34" charset="0"/>
              </a:rPr>
              <a:t>Other conditions </a:t>
            </a:r>
            <a:r>
              <a:rPr lang="en-US" sz="2400" dirty="0" smtClean="0">
                <a:latin typeface="Calibri" panose="020F0502020204030204" pitchFamily="34" charset="0"/>
              </a:rPr>
              <a:t> </a:t>
            </a:r>
            <a:r>
              <a:rPr lang="en-US" sz="2400" dirty="0">
                <a:latin typeface="Arial" panose="020B0604020202020204" pitchFamily="34" charset="0"/>
              </a:rPr>
              <a:t>that can cause pituitary necrosis include Sheehan syndrome, macroadenomas, </a:t>
            </a:r>
            <a:r>
              <a:rPr lang="en-US" sz="2400" dirty="0" smtClean="0">
                <a:latin typeface="Arial" panose="020B0604020202020204" pitchFamily="34" charset="0"/>
              </a:rPr>
              <a:t>pituitary metastases</a:t>
            </a:r>
            <a:r>
              <a:rPr lang="en-US" sz="2400" dirty="0">
                <a:latin typeface="Arial" panose="020B0604020202020204" pitchFamily="34" charset="0"/>
              </a:rPr>
              <a:t>, septic shock, and snake venom poisoning</a:t>
            </a:r>
            <a:r>
              <a:rPr lang="en-US" sz="2400" dirty="0" smtClean="0">
                <a:latin typeface="Arial" panose="020B0604020202020204" pitchFamily="34" charset="0"/>
              </a:rPr>
              <a:t>,</a:t>
            </a:r>
            <a:r>
              <a:rPr lang="en-US" sz="2400" dirty="0" smtClean="0">
                <a:latin typeface="Calibri" panose="020F0502020204030204" pitchFamily="34" charset="0"/>
              </a:rPr>
              <a:t> </a:t>
            </a:r>
            <a:r>
              <a:rPr lang="en-US" sz="2400" dirty="0">
                <a:latin typeface="Arial" panose="020B0604020202020204" pitchFamily="34" charset="0"/>
              </a:rPr>
              <a:t>and must be considered in </a:t>
            </a:r>
            <a:r>
              <a:rPr lang="en-US" sz="2400" dirty="0" smtClean="0">
                <a:latin typeface="Arial" panose="020B0604020202020204" pitchFamily="34" charset="0"/>
              </a:rPr>
              <a:t>the</a:t>
            </a:r>
            <a:r>
              <a:rPr lang="en-US" sz="2400" dirty="0" smtClean="0">
                <a:latin typeface="Calibri" panose="020F0502020204030204" pitchFamily="34" charset="0"/>
              </a:rPr>
              <a:t> </a:t>
            </a:r>
            <a:r>
              <a:rPr lang="en-US" sz="2400" dirty="0">
                <a:latin typeface="Arial" panose="020B0604020202020204" pitchFamily="34" charset="0"/>
              </a:rPr>
              <a:t>differential diagnoses </a:t>
            </a:r>
            <a:r>
              <a:rPr lang="en-US" sz="2400" dirty="0" smtClean="0">
                <a:latin typeface="Arial" panose="020B0604020202020204" pitchFamily="34" charset="0"/>
              </a:rPr>
              <a:t>.</a:t>
            </a:r>
            <a:endParaRPr lang="en-US" sz="2400" dirty="0"/>
          </a:p>
        </p:txBody>
      </p:sp>
    </p:spTree>
    <p:extLst>
      <p:ext uri="{BB962C8B-B14F-4D97-AF65-F5344CB8AC3E}">
        <p14:creationId xmlns:p14="http://schemas.microsoft.com/office/powerpoint/2010/main" val="1298277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   </a:t>
            </a:r>
            <a:r>
              <a:rPr lang="en-US" b="1" dirty="0" smtClean="0">
                <a:solidFill>
                  <a:srgbClr val="FFFF00"/>
                </a:solidFill>
                <a:latin typeface="Arial" panose="020B0604020202020204" pitchFamily="34" charset="0"/>
                <a:cs typeface="Arial" panose="020B0604020202020204" pitchFamily="34" charset="0"/>
              </a:rPr>
              <a:t>Mixed </a:t>
            </a:r>
            <a:r>
              <a:rPr lang="en-US" b="1" dirty="0">
                <a:solidFill>
                  <a:srgbClr val="FFFF00"/>
                </a:solidFill>
                <a:latin typeface="Arial" panose="020B0604020202020204" pitchFamily="34" charset="0"/>
                <a:cs typeface="Arial" panose="020B0604020202020204" pitchFamily="34" charset="0"/>
              </a:rPr>
              <a:t>forms of hypophysitis </a:t>
            </a:r>
          </a:p>
        </p:txBody>
      </p:sp>
      <p:sp>
        <p:nvSpPr>
          <p:cNvPr id="3" name="Content Placeholder 2"/>
          <p:cNvSpPr>
            <a:spLocks noGrp="1"/>
          </p:cNvSpPr>
          <p:nvPr>
            <p:ph idx="1"/>
          </p:nvPr>
        </p:nvSpPr>
        <p:spPr>
          <a:xfrm>
            <a:off x="646111" y="1853248"/>
            <a:ext cx="10445959" cy="4395151"/>
          </a:xfrm>
        </p:spPr>
        <p:txBody>
          <a:bodyPr>
            <a:normAutofit/>
          </a:bodyPr>
          <a:lstStyle/>
          <a:p>
            <a:r>
              <a:rPr lang="en-US" dirty="0" smtClean="0">
                <a:latin typeface="Arial" panose="020B0604020202020204" pitchFamily="34" charset="0"/>
              </a:rPr>
              <a:t> </a:t>
            </a:r>
            <a:r>
              <a:rPr lang="en-US" dirty="0">
                <a:latin typeface="Arial" panose="020B0604020202020204" pitchFamily="34" charset="0"/>
              </a:rPr>
              <a:t>4% of PHy cases </a:t>
            </a:r>
            <a:endParaRPr lang="en-US" dirty="0" smtClean="0">
              <a:latin typeface="Arial" panose="020B0604020202020204" pitchFamily="34" charset="0"/>
            </a:endParaRPr>
          </a:p>
          <a:p>
            <a:r>
              <a:rPr lang="en-US" dirty="0" smtClean="0">
                <a:solidFill>
                  <a:srgbClr val="FFC000"/>
                </a:solidFill>
                <a:latin typeface="Arial" panose="020B0604020202020204" pitchFamily="34" charset="0"/>
              </a:rPr>
              <a:t>Lymphogranulomatous</a:t>
            </a:r>
            <a:r>
              <a:rPr lang="en-US" dirty="0">
                <a:latin typeface="Arial" panose="020B0604020202020204" pitchFamily="34" charset="0"/>
              </a:rPr>
              <a:t> </a:t>
            </a:r>
            <a:r>
              <a:rPr lang="en-US" dirty="0" smtClean="0">
                <a:latin typeface="Calibri" panose="020F0502020204030204" pitchFamily="34" charset="0"/>
              </a:rPr>
              <a:t> </a:t>
            </a:r>
            <a:r>
              <a:rPr lang="en-US" dirty="0" smtClean="0">
                <a:latin typeface="Arial" panose="020B0604020202020204" pitchFamily="34" charset="0"/>
              </a:rPr>
              <a:t> </a:t>
            </a:r>
            <a:r>
              <a:rPr lang="en-US" dirty="0">
                <a:latin typeface="Arial" panose="020B0604020202020204" pitchFamily="34" charset="0"/>
              </a:rPr>
              <a:t>features of both LHy and GHy, but it is likely that this subset </a:t>
            </a:r>
            <a:r>
              <a:rPr lang="en-US" dirty="0" smtClean="0">
                <a:latin typeface="Arial" panose="020B0604020202020204" pitchFamily="34" charset="0"/>
              </a:rPr>
              <a:t>of </a:t>
            </a:r>
            <a:r>
              <a:rPr lang="en-US" dirty="0" smtClean="0">
                <a:latin typeface="Calibri" panose="020F0502020204030204" pitchFamily="34" charset="0"/>
              </a:rPr>
              <a:t> </a:t>
            </a:r>
            <a:r>
              <a:rPr lang="en-US" dirty="0">
                <a:latin typeface="Arial" panose="020B0604020202020204" pitchFamily="34" charset="0"/>
              </a:rPr>
              <a:t>hypophysitis histopathologically could represent a transition from an initial lymphocytic </a:t>
            </a:r>
            <a:r>
              <a:rPr lang="en-US" dirty="0" smtClean="0">
                <a:latin typeface="Arial" panose="020B0604020202020204" pitchFamily="34" charset="0"/>
              </a:rPr>
              <a:t>infiltrative </a:t>
            </a:r>
            <a:r>
              <a:rPr lang="en-US" dirty="0" smtClean="0">
                <a:latin typeface="Calibri" panose="020F0502020204030204" pitchFamily="34" charset="0"/>
              </a:rPr>
              <a:t> </a:t>
            </a:r>
            <a:r>
              <a:rPr lang="en-US" dirty="0">
                <a:latin typeface="Arial" panose="020B0604020202020204" pitchFamily="34" charset="0"/>
              </a:rPr>
              <a:t>pattern of LHy to a more granulomatous, chronic inflammatory pattern of GHy </a:t>
            </a:r>
          </a:p>
          <a:p>
            <a:endParaRPr lang="en-US" dirty="0" smtClean="0">
              <a:latin typeface="Arial" panose="020B0604020202020204" pitchFamily="34" charset="0"/>
            </a:endParaRPr>
          </a:p>
          <a:p>
            <a:r>
              <a:rPr lang="en-US" dirty="0" smtClean="0">
                <a:latin typeface="Calibri" panose="020F0502020204030204" pitchFamily="34" charset="0"/>
              </a:rPr>
              <a:t> </a:t>
            </a:r>
            <a:r>
              <a:rPr lang="en-US" dirty="0">
                <a:solidFill>
                  <a:srgbClr val="FFC000"/>
                </a:solidFill>
                <a:latin typeface="Arial" panose="020B0604020202020204" pitchFamily="34" charset="0"/>
              </a:rPr>
              <a:t>Xanthogranulomatous</a:t>
            </a:r>
            <a:r>
              <a:rPr lang="en-US" dirty="0">
                <a:latin typeface="Arial" panose="020B0604020202020204" pitchFamily="34" charset="0"/>
              </a:rPr>
              <a:t> </a:t>
            </a:r>
            <a:r>
              <a:rPr lang="en-US" dirty="0" smtClean="0">
                <a:latin typeface="Arial" panose="020B0604020202020204" pitchFamily="34" charset="0"/>
              </a:rPr>
              <a:t> </a:t>
            </a:r>
            <a:r>
              <a:rPr lang="en-US" dirty="0">
                <a:latin typeface="Arial" panose="020B0604020202020204" pitchFamily="34" charset="0"/>
              </a:rPr>
              <a:t>(XGHy) containing both foamy xanthoma cells </a:t>
            </a:r>
            <a:r>
              <a:rPr lang="en-US" dirty="0" smtClean="0">
                <a:latin typeface="Arial" panose="020B0604020202020204" pitchFamily="34" charset="0"/>
              </a:rPr>
              <a:t>and </a:t>
            </a:r>
            <a:r>
              <a:rPr lang="en-US" dirty="0" smtClean="0">
                <a:latin typeface="Calibri" panose="020F0502020204030204" pitchFamily="34" charset="0"/>
              </a:rPr>
              <a:t> </a:t>
            </a:r>
            <a:r>
              <a:rPr lang="en-US" dirty="0">
                <a:latin typeface="Arial" panose="020B0604020202020204" pitchFamily="34" charset="0"/>
              </a:rPr>
              <a:t>multinucleated giant cells </a:t>
            </a:r>
            <a:r>
              <a:rPr lang="en-US" dirty="0" smtClean="0">
                <a:latin typeface="Arial" panose="020B0604020202020204" pitchFamily="34" charset="0"/>
              </a:rPr>
              <a:t> . </a:t>
            </a:r>
            <a:r>
              <a:rPr lang="en-US" dirty="0" smtClean="0">
                <a:latin typeface="Calibri" panose="020F0502020204030204" pitchFamily="34" charset="0"/>
              </a:rPr>
              <a:t> </a:t>
            </a:r>
            <a:r>
              <a:rPr lang="en-US" dirty="0">
                <a:latin typeface="Arial" panose="020B0604020202020204" pitchFamily="34" charset="0"/>
              </a:rPr>
              <a:t>appear to represent a disease spectrum, with XHy being the earlier manifestation followed </a:t>
            </a:r>
            <a:r>
              <a:rPr lang="en-US" dirty="0" smtClean="0">
                <a:latin typeface="Arial" panose="020B0604020202020204" pitchFamily="34" charset="0"/>
              </a:rPr>
              <a:t>by </a:t>
            </a:r>
            <a:r>
              <a:rPr lang="en-US" dirty="0" smtClean="0">
                <a:latin typeface="Calibri" panose="020F0502020204030204" pitchFamily="34" charset="0"/>
              </a:rPr>
              <a:t> </a:t>
            </a:r>
            <a:r>
              <a:rPr lang="en-US" dirty="0">
                <a:latin typeface="Arial" panose="020B0604020202020204" pitchFamily="34" charset="0"/>
              </a:rPr>
              <a:t>XGHy changes that occur later during the course of the </a:t>
            </a:r>
            <a:r>
              <a:rPr lang="en-US" dirty="0" smtClean="0">
                <a:latin typeface="Arial" panose="020B0604020202020204" pitchFamily="34" charset="0"/>
              </a:rPr>
              <a:t>disease.</a:t>
            </a:r>
            <a:endParaRPr lang="en-US" dirty="0">
              <a:latin typeface="Arial" panose="020B0604020202020204" pitchFamily="34" charset="0"/>
            </a:endParaRPr>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3717012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6235"/>
            <a:ext cx="9404723" cy="1400530"/>
          </a:xfrm>
        </p:spPr>
        <p:txBody>
          <a:bodyPr/>
          <a:lstStyle/>
          <a:p>
            <a:r>
              <a:rPr lang="en-US" sz="4400" b="1" dirty="0" smtClean="0">
                <a:solidFill>
                  <a:srgbClr val="FFFF00"/>
                </a:solidFill>
                <a:latin typeface="Arial" panose="020B0604020202020204" pitchFamily="34" charset="0"/>
              </a:rPr>
              <a:t> Secondary </a:t>
            </a:r>
            <a:r>
              <a:rPr lang="en-US" sz="4400" b="1" dirty="0">
                <a:solidFill>
                  <a:srgbClr val="FFFF00"/>
                </a:solidFill>
                <a:latin typeface="Arial" panose="020B0604020202020204" pitchFamily="34" charset="0"/>
              </a:rPr>
              <a:t>hypophysitis</a:t>
            </a:r>
            <a:endParaRPr lang="en-US" dirty="0">
              <a:solidFill>
                <a:srgbClr val="FFFF00"/>
              </a:solidFill>
            </a:endParaRPr>
          </a:p>
        </p:txBody>
      </p:sp>
      <p:sp>
        <p:nvSpPr>
          <p:cNvPr id="3" name="Content Placeholder 2"/>
          <p:cNvSpPr>
            <a:spLocks noGrp="1"/>
          </p:cNvSpPr>
          <p:nvPr>
            <p:ph idx="1"/>
          </p:nvPr>
        </p:nvSpPr>
        <p:spPr>
          <a:xfrm>
            <a:off x="800100" y="1444487"/>
            <a:ext cx="10121900" cy="5062329"/>
          </a:xfrm>
        </p:spPr>
        <p:txBody>
          <a:bodyPr>
            <a:normAutofit/>
          </a:bodyPr>
          <a:lstStyle/>
          <a:p>
            <a:pPr>
              <a:lnSpc>
                <a:spcPct val="150000"/>
              </a:lnSpc>
            </a:pPr>
            <a:r>
              <a:rPr lang="en-US" sz="2400" b="1" i="1" dirty="0" smtClean="0">
                <a:solidFill>
                  <a:srgbClr val="FFC000"/>
                </a:solidFill>
                <a:latin typeface="Arial" panose="020B0604020202020204" pitchFamily="34" charset="0"/>
              </a:rPr>
              <a:t>Immune checkpoint inhibitor induced Hypophysitis</a:t>
            </a:r>
            <a:endParaRPr lang="en-US" sz="2400" b="1" i="1" dirty="0" smtClean="0">
              <a:solidFill>
                <a:srgbClr val="FFC000"/>
              </a:solidFill>
              <a:latin typeface="Arial" panose="020B0604020202020204" pitchFamily="34" charset="0"/>
            </a:endParaRPr>
          </a:p>
          <a:p>
            <a:pPr>
              <a:lnSpc>
                <a:spcPct val="150000"/>
              </a:lnSpc>
            </a:pPr>
            <a:r>
              <a:rPr lang="en-US" dirty="0">
                <a:latin typeface="Arial" panose="020B0604020202020204" pitchFamily="34" charset="0"/>
              </a:rPr>
              <a:t>ICI therapy has revolutionized the field of oncology, and their treatment indications are </a:t>
            </a:r>
            <a:r>
              <a:rPr lang="en-US" dirty="0" smtClean="0">
                <a:latin typeface="Arial" panose="020B0604020202020204" pitchFamily="34" charset="0"/>
              </a:rPr>
              <a:t>being increasingly </a:t>
            </a:r>
            <a:r>
              <a:rPr lang="en-US" dirty="0">
                <a:latin typeface="Arial" panose="020B0604020202020204" pitchFamily="34" charset="0"/>
              </a:rPr>
              <a:t>investigated in several forms of cancers</a:t>
            </a:r>
            <a:r>
              <a:rPr lang="en-US" dirty="0" smtClean="0">
                <a:latin typeface="Arial" panose="020B0604020202020204" pitchFamily="34" charset="0"/>
              </a:rPr>
              <a:t>.</a:t>
            </a:r>
          </a:p>
          <a:p>
            <a:pPr>
              <a:lnSpc>
                <a:spcPct val="150000"/>
              </a:lnSpc>
              <a:buClr>
                <a:srgbClr val="B31166">
                  <a:lumMod val="60000"/>
                  <a:lumOff val="40000"/>
                </a:srgbClr>
              </a:buClr>
            </a:pPr>
            <a:r>
              <a:rPr lang="en-US" dirty="0" smtClean="0">
                <a:latin typeface="Arial" panose="020B0604020202020204" pitchFamily="34" charset="0"/>
              </a:rPr>
              <a:t> </a:t>
            </a:r>
            <a:r>
              <a:rPr lang="en-US" dirty="0">
                <a:latin typeface="Arial" panose="020B0604020202020204" pitchFamily="34" charset="0"/>
              </a:rPr>
              <a:t>At least seven ICIs are currently </a:t>
            </a:r>
            <a:r>
              <a:rPr lang="en-US" dirty="0" smtClean="0">
                <a:latin typeface="Arial" panose="020B0604020202020204" pitchFamily="34" charset="0"/>
              </a:rPr>
              <a:t>approved </a:t>
            </a:r>
            <a:r>
              <a:rPr lang="en-US" dirty="0" smtClean="0">
                <a:latin typeface="Calibri" panose="020F0502020204030204" pitchFamily="34" charset="0"/>
              </a:rPr>
              <a:t> </a:t>
            </a:r>
            <a:r>
              <a:rPr lang="en-US" dirty="0">
                <a:latin typeface="Arial" panose="020B0604020202020204" pitchFamily="34" charset="0"/>
              </a:rPr>
              <a:t>by the </a:t>
            </a:r>
            <a:r>
              <a:rPr lang="en-US" dirty="0" smtClean="0">
                <a:latin typeface="Arial" panose="020B0604020202020204" pitchFamily="34" charset="0"/>
              </a:rPr>
              <a:t>FDA (ipilimumab</a:t>
            </a:r>
            <a:r>
              <a:rPr lang="en-US" dirty="0">
                <a:latin typeface="Arial" panose="020B0604020202020204" pitchFamily="34" charset="0"/>
              </a:rPr>
              <a:t>, </a:t>
            </a:r>
            <a:r>
              <a:rPr lang="en-US" dirty="0" smtClean="0">
                <a:latin typeface="Arial" panose="020B0604020202020204" pitchFamily="34" charset="0"/>
              </a:rPr>
              <a:t>nivolumab…) </a:t>
            </a:r>
          </a:p>
          <a:p>
            <a:pPr>
              <a:lnSpc>
                <a:spcPct val="150000"/>
              </a:lnSpc>
              <a:buClr>
                <a:srgbClr val="B31166">
                  <a:lumMod val="60000"/>
                  <a:lumOff val="40000"/>
                </a:srgbClr>
              </a:buClr>
            </a:pPr>
            <a:r>
              <a:rPr lang="en-US" dirty="0" smtClean="0">
                <a:solidFill>
                  <a:prstClr val="white"/>
                </a:solidFill>
                <a:latin typeface="Arial" panose="020B0604020202020204" pitchFamily="34" charset="0"/>
              </a:rPr>
              <a:t>ICI </a:t>
            </a:r>
            <a:r>
              <a:rPr lang="en-US" dirty="0">
                <a:solidFill>
                  <a:prstClr val="white"/>
                </a:solidFill>
                <a:latin typeface="Arial" panose="020B0604020202020204" pitchFamily="34" charset="0"/>
              </a:rPr>
              <a:t>therapy reactivates the </a:t>
            </a:r>
            <a:r>
              <a:rPr lang="en-US" dirty="0" smtClean="0">
                <a:solidFill>
                  <a:prstClr val="white"/>
                </a:solidFill>
                <a:latin typeface="Arial" panose="020B0604020202020204" pitchFamily="34" charset="0"/>
              </a:rPr>
              <a:t>T cells </a:t>
            </a:r>
            <a:r>
              <a:rPr lang="en-US" dirty="0">
                <a:solidFill>
                  <a:prstClr val="white"/>
                </a:solidFill>
                <a:latin typeface="Arial" panose="020B0604020202020204" pitchFamily="34" charset="0"/>
              </a:rPr>
              <a:t>and enhances detection of cancer cells, leading to immune-mediated </a:t>
            </a:r>
            <a:r>
              <a:rPr lang="en-US" dirty="0">
                <a:solidFill>
                  <a:prstClr val="white"/>
                </a:solidFill>
                <a:latin typeface="Calibri" panose="020F0502020204030204" pitchFamily="34" charset="0"/>
              </a:rPr>
              <a:t> </a:t>
            </a:r>
            <a:r>
              <a:rPr lang="en-US" dirty="0">
                <a:solidFill>
                  <a:prstClr val="white"/>
                </a:solidFill>
                <a:latin typeface="Arial" panose="020B0604020202020204" pitchFamily="34" charset="0"/>
              </a:rPr>
              <a:t>tumor lysis </a:t>
            </a:r>
          </a:p>
          <a:p>
            <a:pPr lvl="0">
              <a:buClr>
                <a:srgbClr val="B31166">
                  <a:lumMod val="60000"/>
                  <a:lumOff val="40000"/>
                </a:srgbClr>
              </a:buClr>
            </a:pPr>
            <a:endParaRPr lang="en-US" dirty="0">
              <a:solidFill>
                <a:prstClr val="white"/>
              </a:solidFill>
            </a:endParaRPr>
          </a:p>
          <a:p>
            <a:endParaRPr lang="en-US" dirty="0" smtClean="0">
              <a:latin typeface="Arial" panose="020B0604020202020204" pitchFamily="34" charset="0"/>
            </a:endParaRPr>
          </a:p>
        </p:txBody>
      </p:sp>
    </p:spTree>
    <p:extLst>
      <p:ext uri="{BB962C8B-B14F-4D97-AF65-F5344CB8AC3E}">
        <p14:creationId xmlns:p14="http://schemas.microsoft.com/office/powerpoint/2010/main" val="1560305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633" t="1843" r="2896" b="2227"/>
          <a:stretch/>
        </p:blipFill>
        <p:spPr>
          <a:xfrm>
            <a:off x="728870" y="157575"/>
            <a:ext cx="10774018" cy="5671931"/>
          </a:xfrm>
          <a:prstGeom prst="rect">
            <a:avLst/>
          </a:prstGeom>
        </p:spPr>
      </p:pic>
      <p:sp>
        <p:nvSpPr>
          <p:cNvPr id="5" name="Rectangle 4"/>
          <p:cNvSpPr/>
          <p:nvPr/>
        </p:nvSpPr>
        <p:spPr>
          <a:xfrm>
            <a:off x="384314" y="5829506"/>
            <a:ext cx="11463130" cy="830997"/>
          </a:xfrm>
          <a:prstGeom prst="rect">
            <a:avLst/>
          </a:prstGeom>
        </p:spPr>
        <p:txBody>
          <a:bodyPr wrap="square">
            <a:spAutoFit/>
          </a:bodyPr>
          <a:lstStyle/>
          <a:p>
            <a:endParaRPr lang="en-US" sz="1200" dirty="0" smtClean="0">
              <a:latin typeface="Arial" panose="020B0604020202020204" pitchFamily="34" charset="0"/>
            </a:endParaRPr>
          </a:p>
          <a:p>
            <a:r>
              <a:rPr lang="en-US" sz="1200" b="1" dirty="0" smtClean="0">
                <a:latin typeface="Arial" panose="020B0604020202020204" pitchFamily="34" charset="0"/>
              </a:rPr>
              <a:t> </a:t>
            </a:r>
            <a:r>
              <a:rPr lang="en-US" sz="1200" dirty="0">
                <a:latin typeface="Arial" panose="020B0604020202020204" pitchFamily="34" charset="0"/>
              </a:rPr>
              <a:t>Immune checkpoint inhibitors (ICIs) are monoclonal antibodies that target the immune </a:t>
            </a:r>
            <a:r>
              <a:rPr lang="en-US" sz="1200" dirty="0" smtClean="0">
                <a:latin typeface="Arial" panose="020B0604020202020204" pitchFamily="34" charset="0"/>
              </a:rPr>
              <a:t>checkpoints (CTLA4</a:t>
            </a:r>
            <a:r>
              <a:rPr lang="en-US" sz="1200" dirty="0">
                <a:latin typeface="Arial" panose="020B0604020202020204" pitchFamily="34" charset="0"/>
              </a:rPr>
              <a:t>, PD1/PDL1) and inhibit their action, leading to persistent TLC activation and proliferation. </a:t>
            </a:r>
            <a:r>
              <a:rPr lang="en-US" sz="1200" dirty="0" smtClean="0">
                <a:latin typeface="Arial" panose="020B0604020202020204" pitchFamily="34" charset="0"/>
              </a:rPr>
              <a:t>This up-regulation </a:t>
            </a:r>
            <a:r>
              <a:rPr lang="en-US" sz="1200" dirty="0">
                <a:latin typeface="Arial" panose="020B0604020202020204" pitchFamily="34" charset="0"/>
              </a:rPr>
              <a:t>in TLC activity caused by ICIs leads to destruction of the tumor and, as an adverse </a:t>
            </a:r>
            <a:r>
              <a:rPr lang="en-US" sz="1200" dirty="0" smtClean="0">
                <a:latin typeface="Arial" panose="020B0604020202020204" pitchFamily="34" charset="0"/>
              </a:rPr>
              <a:t>effect, also </a:t>
            </a:r>
            <a:r>
              <a:rPr lang="en-US" sz="1200" dirty="0">
                <a:latin typeface="Arial" panose="020B0604020202020204" pitchFamily="34" charset="0"/>
              </a:rPr>
              <a:t>causes ICIH and other immune-related adverse events. </a:t>
            </a:r>
          </a:p>
        </p:txBody>
      </p:sp>
    </p:spTree>
    <p:extLst>
      <p:ext uri="{BB962C8B-B14F-4D97-AF65-F5344CB8AC3E}">
        <p14:creationId xmlns:p14="http://schemas.microsoft.com/office/powerpoint/2010/main" val="1584831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8139" y="255009"/>
            <a:ext cx="10270435" cy="2080781"/>
          </a:xfrm>
          <a:prstGeom prst="rect">
            <a:avLst/>
          </a:prstGeom>
        </p:spPr>
      </p:pic>
      <p:sp>
        <p:nvSpPr>
          <p:cNvPr id="4" name="Rectangle 3"/>
          <p:cNvSpPr/>
          <p:nvPr/>
        </p:nvSpPr>
        <p:spPr>
          <a:xfrm>
            <a:off x="256189" y="6282196"/>
            <a:ext cx="4288353" cy="369332"/>
          </a:xfrm>
          <a:prstGeom prst="rect">
            <a:avLst/>
          </a:prstGeom>
        </p:spPr>
        <p:txBody>
          <a:bodyPr wrap="none">
            <a:spAutoFit/>
          </a:bodyPr>
          <a:lstStyle/>
          <a:p>
            <a:r>
              <a:rPr lang="en-US" b="1" i="1" dirty="0" smtClean="0">
                <a:latin typeface="MyriadPro-SemiboldIt"/>
              </a:rPr>
              <a:t>Melanoma</a:t>
            </a:r>
            <a:r>
              <a:rPr lang="fa-IR" b="1" i="1" dirty="0" smtClean="0">
                <a:latin typeface="MyriadPro-SemiboldIt"/>
              </a:rPr>
              <a:t> </a:t>
            </a:r>
            <a:r>
              <a:rPr lang="en-US" b="1" i="1" dirty="0" smtClean="0">
                <a:latin typeface="MyriadPro-SemiboldIt"/>
              </a:rPr>
              <a:t>Manag</a:t>
            </a:r>
            <a:r>
              <a:rPr lang="en-US" b="1" i="1" dirty="0">
                <a:latin typeface="MyriadPro-SemiboldIt"/>
              </a:rPr>
              <a:t>. </a:t>
            </a:r>
            <a:r>
              <a:rPr lang="en-US" dirty="0">
                <a:latin typeface="MyriadPro-Light"/>
              </a:rPr>
              <a:t>(2019) 6(1), MMT13</a:t>
            </a:r>
            <a:endParaRPr lang="en-US" dirty="0"/>
          </a:p>
        </p:txBody>
      </p:sp>
      <p:sp>
        <p:nvSpPr>
          <p:cNvPr id="5" name="Rectangle 4"/>
          <p:cNvSpPr/>
          <p:nvPr/>
        </p:nvSpPr>
        <p:spPr>
          <a:xfrm>
            <a:off x="728869" y="2600833"/>
            <a:ext cx="10614991" cy="3046988"/>
          </a:xfrm>
          <a:prstGeom prst="rect">
            <a:avLst/>
          </a:prstGeom>
        </p:spPr>
        <p:txBody>
          <a:bodyPr wrap="square">
            <a:spAutoFit/>
          </a:bodyPr>
          <a:lstStyle/>
          <a:p>
            <a:r>
              <a:rPr lang="en-US" sz="2400" b="1" dirty="0">
                <a:solidFill>
                  <a:srgbClr val="FFFF00"/>
                </a:solidFill>
                <a:latin typeface="FrutigerLTStd-Bold"/>
              </a:rPr>
              <a:t>Aim: </a:t>
            </a:r>
            <a:r>
              <a:rPr lang="en-US" sz="2400" dirty="0">
                <a:latin typeface="FrutigerLTStd-Roman"/>
              </a:rPr>
              <a:t>This study aims to determine the incidence of all immune-mediated adverse events (IMAEs) </a:t>
            </a:r>
            <a:r>
              <a:rPr lang="en-US" sz="2400" dirty="0" smtClean="0">
                <a:latin typeface="FrutigerLTStd-Roman"/>
              </a:rPr>
              <a:t>with a </a:t>
            </a:r>
            <a:r>
              <a:rPr lang="en-US" sz="2400" dirty="0">
                <a:latin typeface="FrutigerLTStd-Roman"/>
              </a:rPr>
              <a:t>focus on hypophysitis in patients with metastatic melanoma receiving immune checkpoint </a:t>
            </a:r>
            <a:r>
              <a:rPr lang="en-US" sz="2400" dirty="0" smtClean="0">
                <a:latin typeface="FrutigerLTStd-Roman"/>
              </a:rPr>
              <a:t>inhibitors (ICI</a:t>
            </a:r>
            <a:r>
              <a:rPr lang="en-US" sz="2400" dirty="0">
                <a:latin typeface="FrutigerLTStd-Roman"/>
              </a:rPr>
              <a:t>). </a:t>
            </a:r>
            <a:endParaRPr lang="en-US" sz="2400" dirty="0" smtClean="0">
              <a:latin typeface="FrutigerLTStd-Roman"/>
            </a:endParaRPr>
          </a:p>
          <a:p>
            <a:r>
              <a:rPr lang="en-US" sz="2400" b="1" dirty="0" smtClean="0">
                <a:solidFill>
                  <a:srgbClr val="FFFF00"/>
                </a:solidFill>
                <a:latin typeface="FrutigerLTStd-Bold"/>
              </a:rPr>
              <a:t>Methods</a:t>
            </a:r>
            <a:r>
              <a:rPr lang="en-US" sz="2400" b="1" dirty="0">
                <a:solidFill>
                  <a:srgbClr val="FFFF00"/>
                </a:solidFill>
                <a:latin typeface="FrutigerLTStd-Bold"/>
              </a:rPr>
              <a:t>: </a:t>
            </a:r>
            <a:r>
              <a:rPr lang="en-US" sz="2400" dirty="0">
                <a:latin typeface="FrutigerLTStd-Roman"/>
              </a:rPr>
              <a:t>51 patients with metastatic melanoma who received immune checkpoint inhibitors (</a:t>
            </a:r>
            <a:r>
              <a:rPr lang="en-US" sz="2400" dirty="0" smtClean="0">
                <a:latin typeface="FrutigerLTStd-Roman"/>
              </a:rPr>
              <a:t>ipilimumab,pembrolizumab </a:t>
            </a:r>
            <a:r>
              <a:rPr lang="en-US" sz="2400" dirty="0">
                <a:latin typeface="FrutigerLTStd-Roman"/>
              </a:rPr>
              <a:t>and nivolumab) in Ninewells Hospital, Dundee between 2014 and 2018 </a:t>
            </a:r>
            <a:r>
              <a:rPr lang="en-US" sz="2400" dirty="0" smtClean="0">
                <a:latin typeface="FrutigerLTStd-Roman"/>
              </a:rPr>
              <a:t>were identified</a:t>
            </a:r>
            <a:r>
              <a:rPr lang="en-US" sz="2400" dirty="0">
                <a:latin typeface="FrutigerLTStd-Roman"/>
              </a:rPr>
              <a:t>. Patient demographic data and outcomes were recorded retrospectively</a:t>
            </a:r>
            <a:r>
              <a:rPr lang="en-US" sz="2400" dirty="0">
                <a:solidFill>
                  <a:srgbClr val="FFFF00"/>
                </a:solidFill>
                <a:latin typeface="FrutigerLTStd-Roman"/>
              </a:rPr>
              <a:t>. </a:t>
            </a:r>
            <a:endParaRPr lang="en-US" sz="2400" dirty="0" smtClean="0">
              <a:solidFill>
                <a:srgbClr val="FFFF00"/>
              </a:solidFill>
              <a:latin typeface="FrutigerLTStd-Roman"/>
            </a:endParaRPr>
          </a:p>
          <a:p>
            <a:r>
              <a:rPr lang="en-US" sz="2400" dirty="0" smtClean="0">
                <a:latin typeface="FrutigerLTStd-Roman"/>
              </a:rPr>
              <a:t> </a:t>
            </a:r>
            <a:endParaRPr lang="en-US" sz="2400" dirty="0"/>
          </a:p>
        </p:txBody>
      </p:sp>
    </p:spTree>
    <p:extLst>
      <p:ext uri="{BB962C8B-B14F-4D97-AF65-F5344CB8AC3E}">
        <p14:creationId xmlns:p14="http://schemas.microsoft.com/office/powerpoint/2010/main" val="2326295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189" y="518978"/>
            <a:ext cx="9404723" cy="1400530"/>
          </a:xfrm>
        </p:spPr>
        <p:txBody>
          <a:bodyPr/>
          <a:lstStyle/>
          <a:p>
            <a:r>
              <a:rPr lang="en-US" dirty="0" smtClean="0"/>
              <a:t>Article used:</a:t>
            </a:r>
            <a:endParaRPr lang="en-US" dirty="0"/>
          </a:p>
        </p:txBody>
      </p:sp>
      <p:sp>
        <p:nvSpPr>
          <p:cNvPr id="3" name="Content Placeholder 2"/>
          <p:cNvSpPr>
            <a:spLocks noGrp="1"/>
          </p:cNvSpPr>
          <p:nvPr>
            <p:ph idx="1"/>
          </p:nvPr>
        </p:nvSpPr>
        <p:spPr>
          <a:xfrm>
            <a:off x="1017172" y="1919508"/>
            <a:ext cx="9403742" cy="4302386"/>
          </a:xfrm>
        </p:spPr>
        <p:txBody>
          <a:bodyPr/>
          <a:lstStyle/>
          <a:p>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Hypophysitis: An update on the novel forms, diagnosis and management of </a:t>
            </a:r>
            <a:r>
              <a:rPr lang="en-US" sz="2400" dirty="0" smtClean="0">
                <a:latin typeface="Arial" panose="020B0604020202020204" pitchFamily="34" charset="0"/>
                <a:cs typeface="Arial" panose="020B0604020202020204" pitchFamily="34" charset="0"/>
              </a:rPr>
              <a:t>disorders of pituitary inflammation.( </a:t>
            </a:r>
            <a:r>
              <a:rPr lang="en-US" sz="2400" dirty="0">
                <a:latin typeface="Arial" panose="020B0604020202020204" pitchFamily="34" charset="0"/>
                <a:cs typeface="Arial" panose="020B0604020202020204" pitchFamily="34" charset="0"/>
              </a:rPr>
              <a:t>Best Practice &amp; Research Clinical Endocrinology &amp; Metabolism YBEEM </a:t>
            </a:r>
            <a:r>
              <a:rPr lang="en-US" sz="2400" dirty="0" smtClean="0">
                <a:latin typeface="Arial" panose="020B0604020202020204" pitchFamily="34" charset="0"/>
                <a:cs typeface="Arial" panose="020B0604020202020204" pitchFamily="34" charset="0"/>
              </a:rPr>
              <a:t>2019.101371)</a:t>
            </a:r>
          </a:p>
          <a:p>
            <a:endParaRPr lang="fa-IR" sz="2400" dirty="0" smtClean="0">
              <a:latin typeface="Arial" panose="020B0604020202020204" pitchFamily="34" charset="0"/>
              <a:cs typeface="Arial" panose="020B0604020202020204" pitchFamily="34" charset="0"/>
            </a:endParaRPr>
          </a:p>
          <a:p>
            <a:endParaRPr lang="fa-IR"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Hypophysitis </a:t>
            </a:r>
            <a:r>
              <a:rPr lang="en-US" sz="2400" dirty="0">
                <a:latin typeface="Arial" panose="020B0604020202020204" pitchFamily="34" charset="0"/>
                <a:cs typeface="Arial" panose="020B0604020202020204" pitchFamily="34" charset="0"/>
              </a:rPr>
              <a:t>– diagnosis and </a:t>
            </a:r>
            <a:r>
              <a:rPr lang="en-US" sz="2400" dirty="0" smtClean="0">
                <a:latin typeface="Arial" panose="020B0604020202020204" pitchFamily="34" charset="0"/>
                <a:cs typeface="Arial" panose="020B0604020202020204" pitchFamily="34" charset="0"/>
              </a:rPr>
              <a:t>treatment ( </a:t>
            </a:r>
            <a:r>
              <a:rPr lang="en-US" sz="2400" dirty="0">
                <a:latin typeface="Arial" panose="020B0604020202020204" pitchFamily="34" charset="0"/>
                <a:cs typeface="Arial" panose="020B0604020202020204" pitchFamily="34" charset="0"/>
              </a:rPr>
              <a:t>European Journal </a:t>
            </a:r>
            <a:r>
              <a:rPr lang="en-US" sz="2400" dirty="0" smtClean="0">
                <a:latin typeface="Arial" panose="020B0604020202020204" pitchFamily="34" charset="0"/>
                <a:cs typeface="Arial" panose="020B0604020202020204" pitchFamily="34" charset="0"/>
              </a:rPr>
              <a:t>of Endocrinology </a:t>
            </a:r>
            <a:r>
              <a:rPr lang="en-US" sz="2400" dirty="0">
                <a:latin typeface="Arial" panose="020B0604020202020204" pitchFamily="34" charset="0"/>
                <a:cs typeface="Arial" panose="020B0604020202020204" pitchFamily="34" charset="0"/>
              </a:rPr>
              <a:t>2018 as Manuscript </a:t>
            </a:r>
            <a:r>
              <a:rPr lang="en-US" sz="2400" dirty="0" smtClean="0">
                <a:latin typeface="Arial" panose="020B0604020202020204" pitchFamily="34" charset="0"/>
                <a:cs typeface="Arial" panose="020B0604020202020204" pitchFamily="34" charset="0"/>
              </a:rPr>
              <a:t>EJE-17-0009)</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37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7888" b="567"/>
          <a:stretch/>
        </p:blipFill>
        <p:spPr>
          <a:xfrm>
            <a:off x="795130" y="319452"/>
            <a:ext cx="10270435" cy="5882565"/>
          </a:xfrm>
          <a:prstGeom prst="rect">
            <a:avLst/>
          </a:prstGeom>
        </p:spPr>
      </p:pic>
      <p:sp>
        <p:nvSpPr>
          <p:cNvPr id="3" name="Rectangle 2"/>
          <p:cNvSpPr/>
          <p:nvPr/>
        </p:nvSpPr>
        <p:spPr>
          <a:xfrm>
            <a:off x="160654" y="6368089"/>
            <a:ext cx="4288353" cy="369332"/>
          </a:xfrm>
          <a:prstGeom prst="rect">
            <a:avLst/>
          </a:prstGeom>
        </p:spPr>
        <p:txBody>
          <a:bodyPr wrap="none">
            <a:spAutoFit/>
          </a:bodyPr>
          <a:lstStyle/>
          <a:p>
            <a:r>
              <a:rPr lang="en-US" b="1" i="1" dirty="0" smtClean="0">
                <a:latin typeface="MyriadPro-SemiboldIt"/>
              </a:rPr>
              <a:t>Melanoma</a:t>
            </a:r>
            <a:r>
              <a:rPr lang="fa-IR" b="1" i="1" dirty="0" smtClean="0">
                <a:latin typeface="MyriadPro-SemiboldIt"/>
              </a:rPr>
              <a:t> </a:t>
            </a:r>
            <a:r>
              <a:rPr lang="en-US" b="1" i="1" dirty="0" smtClean="0">
                <a:latin typeface="MyriadPro-SemiboldIt"/>
              </a:rPr>
              <a:t>Manag</a:t>
            </a:r>
            <a:r>
              <a:rPr lang="en-US" b="1" i="1" dirty="0">
                <a:latin typeface="MyriadPro-SemiboldIt"/>
              </a:rPr>
              <a:t>. </a:t>
            </a:r>
            <a:r>
              <a:rPr lang="en-US" dirty="0">
                <a:latin typeface="MyriadPro-Light"/>
              </a:rPr>
              <a:t>(2019) 6(1), MMT13</a:t>
            </a:r>
            <a:endParaRPr lang="en-US" dirty="0"/>
          </a:p>
        </p:txBody>
      </p:sp>
    </p:spTree>
    <p:extLst>
      <p:ext uri="{BB962C8B-B14F-4D97-AF65-F5344CB8AC3E}">
        <p14:creationId xmlns:p14="http://schemas.microsoft.com/office/powerpoint/2010/main" val="1627492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8" r="825"/>
          <a:stretch/>
        </p:blipFill>
        <p:spPr>
          <a:xfrm>
            <a:off x="940904" y="495869"/>
            <a:ext cx="10442713" cy="5851922"/>
          </a:xfrm>
          <a:prstGeom prst="rect">
            <a:avLst/>
          </a:prstGeom>
        </p:spPr>
      </p:pic>
      <p:sp>
        <p:nvSpPr>
          <p:cNvPr id="4" name="Rectangle 3"/>
          <p:cNvSpPr/>
          <p:nvPr/>
        </p:nvSpPr>
        <p:spPr>
          <a:xfrm>
            <a:off x="7903647" y="6450473"/>
            <a:ext cx="4288353" cy="369332"/>
          </a:xfrm>
          <a:prstGeom prst="rect">
            <a:avLst/>
          </a:prstGeom>
        </p:spPr>
        <p:txBody>
          <a:bodyPr wrap="none">
            <a:spAutoFit/>
          </a:bodyPr>
          <a:lstStyle/>
          <a:p>
            <a:r>
              <a:rPr lang="en-US" b="1" i="1" dirty="0" smtClean="0">
                <a:latin typeface="MyriadPro-SemiboldIt"/>
              </a:rPr>
              <a:t>Melanoma</a:t>
            </a:r>
            <a:r>
              <a:rPr lang="fa-IR" b="1" i="1" dirty="0" smtClean="0">
                <a:latin typeface="MyriadPro-SemiboldIt"/>
              </a:rPr>
              <a:t> </a:t>
            </a:r>
            <a:r>
              <a:rPr lang="en-US" b="1" i="1" dirty="0" smtClean="0">
                <a:latin typeface="MyriadPro-SemiboldIt"/>
              </a:rPr>
              <a:t>Manag</a:t>
            </a:r>
            <a:r>
              <a:rPr lang="en-US" b="1" i="1" dirty="0">
                <a:latin typeface="MyriadPro-SemiboldIt"/>
              </a:rPr>
              <a:t>. </a:t>
            </a:r>
            <a:r>
              <a:rPr lang="en-US" dirty="0">
                <a:latin typeface="MyriadPro-Light"/>
              </a:rPr>
              <a:t>(2019) 6(1), MMT13</a:t>
            </a:r>
            <a:endParaRPr lang="en-US" dirty="0"/>
          </a:p>
        </p:txBody>
      </p:sp>
    </p:spTree>
    <p:extLst>
      <p:ext uri="{BB962C8B-B14F-4D97-AF65-F5344CB8AC3E}">
        <p14:creationId xmlns:p14="http://schemas.microsoft.com/office/powerpoint/2010/main" val="3500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0456" y="195487"/>
            <a:ext cx="6693979" cy="6214387"/>
          </a:xfrm>
          <a:prstGeom prst="rect">
            <a:avLst/>
          </a:prstGeom>
        </p:spPr>
      </p:pic>
      <p:sp>
        <p:nvSpPr>
          <p:cNvPr id="3" name="Rectangle 2"/>
          <p:cNvSpPr/>
          <p:nvPr/>
        </p:nvSpPr>
        <p:spPr>
          <a:xfrm>
            <a:off x="238539" y="814506"/>
            <a:ext cx="4346713" cy="1477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Figure 3. Kaplan–Meier survival curve comparing overall survival of patients affected by immune-mediated adverse</a:t>
            </a:r>
          </a:p>
          <a:p>
            <a:r>
              <a:rPr lang="en-US" dirty="0">
                <a:latin typeface="Arial" panose="020B0604020202020204" pitchFamily="34" charset="0"/>
                <a:cs typeface="Arial" panose="020B0604020202020204" pitchFamily="34" charset="0"/>
              </a:rPr>
              <a:t>reaction versus those who did not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 </a:t>
            </a:r>
            <a:r>
              <a:rPr lang="en-US" dirty="0" smtClean="0">
                <a:latin typeface="Arial" panose="020B0604020202020204" pitchFamily="34" charset="0"/>
                <a:cs typeface="Arial" panose="020B0604020202020204" pitchFamily="34" charset="0"/>
              </a:rPr>
              <a:t>= 0.030</a:t>
            </a:r>
            <a:r>
              <a:rPr lang="en-US" dirty="0">
                <a:latin typeface="Arial" panose="020B0604020202020204" pitchFamily="34" charset="0"/>
                <a:cs typeface="Arial" panose="020B0604020202020204" pitchFamily="34" charset="0"/>
              </a:rPr>
              <a:t>).</a:t>
            </a:r>
          </a:p>
        </p:txBody>
      </p:sp>
      <p:sp>
        <p:nvSpPr>
          <p:cNvPr id="4" name="Rectangle 3"/>
          <p:cNvSpPr/>
          <p:nvPr/>
        </p:nvSpPr>
        <p:spPr>
          <a:xfrm>
            <a:off x="238539" y="2832652"/>
            <a:ext cx="4134679" cy="1200329"/>
          </a:xfrm>
          <a:prstGeom prst="rect">
            <a:avLst/>
          </a:prstGeom>
        </p:spPr>
        <p:txBody>
          <a:bodyPr wrap="square">
            <a:spAutoFit/>
          </a:bodyPr>
          <a:lstStyle/>
          <a:p>
            <a:r>
              <a:rPr lang="en-US" dirty="0">
                <a:latin typeface="FrutigerLTStd-Roman"/>
              </a:rPr>
              <a:t>A significant improvement in overall survival (p </a:t>
            </a:r>
            <a:r>
              <a:rPr lang="en-US" b="1" dirty="0">
                <a:latin typeface="AGaramond-Bold"/>
              </a:rPr>
              <a:t>= </a:t>
            </a:r>
            <a:r>
              <a:rPr lang="en-US" dirty="0">
                <a:latin typeface="FrutigerLTStd-Roman"/>
              </a:rPr>
              <a:t>0.03) </a:t>
            </a:r>
            <a:r>
              <a:rPr lang="en-US" dirty="0" smtClean="0">
                <a:latin typeface="FrutigerLTStd-Roman"/>
              </a:rPr>
              <a:t>was </a:t>
            </a:r>
            <a:r>
              <a:rPr lang="en-US" dirty="0">
                <a:latin typeface="FrutigerLTStd-Roman"/>
              </a:rPr>
              <a:t>seen in patients who developed IMAEs compared with those who did not.</a:t>
            </a:r>
          </a:p>
        </p:txBody>
      </p:sp>
      <p:sp>
        <p:nvSpPr>
          <p:cNvPr id="5" name="Rectangle 4"/>
          <p:cNvSpPr/>
          <p:nvPr/>
        </p:nvSpPr>
        <p:spPr>
          <a:xfrm>
            <a:off x="215245" y="6040543"/>
            <a:ext cx="4288353" cy="369332"/>
          </a:xfrm>
          <a:prstGeom prst="rect">
            <a:avLst/>
          </a:prstGeom>
        </p:spPr>
        <p:txBody>
          <a:bodyPr wrap="none">
            <a:spAutoFit/>
          </a:bodyPr>
          <a:lstStyle/>
          <a:p>
            <a:r>
              <a:rPr lang="en-US" b="1" i="1" dirty="0" smtClean="0">
                <a:latin typeface="MyriadPro-SemiboldIt"/>
              </a:rPr>
              <a:t>Melanoma</a:t>
            </a:r>
            <a:r>
              <a:rPr lang="fa-IR" b="1" i="1" dirty="0" smtClean="0">
                <a:latin typeface="MyriadPro-SemiboldIt"/>
              </a:rPr>
              <a:t> </a:t>
            </a:r>
            <a:r>
              <a:rPr lang="en-US" b="1" i="1" dirty="0" smtClean="0">
                <a:latin typeface="MyriadPro-SemiboldIt"/>
              </a:rPr>
              <a:t>Manag</a:t>
            </a:r>
            <a:r>
              <a:rPr lang="en-US" b="1" i="1" dirty="0">
                <a:latin typeface="MyriadPro-SemiboldIt"/>
              </a:rPr>
              <a:t>. </a:t>
            </a:r>
            <a:r>
              <a:rPr lang="en-US" dirty="0">
                <a:latin typeface="MyriadPro-Light"/>
              </a:rPr>
              <a:t>(2019) 6(1), MMT13</a:t>
            </a:r>
            <a:endParaRPr lang="en-US" dirty="0"/>
          </a:p>
        </p:txBody>
      </p:sp>
    </p:spTree>
    <p:extLst>
      <p:ext uri="{BB962C8B-B14F-4D97-AF65-F5344CB8AC3E}">
        <p14:creationId xmlns:p14="http://schemas.microsoft.com/office/powerpoint/2010/main" val="396367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33" r="3667"/>
          <a:stretch/>
        </p:blipFill>
        <p:spPr>
          <a:xfrm>
            <a:off x="5526156" y="344557"/>
            <a:ext cx="5910470" cy="6082747"/>
          </a:xfrm>
          <a:prstGeom prst="rect">
            <a:avLst/>
          </a:prstGeom>
        </p:spPr>
      </p:pic>
      <p:sp>
        <p:nvSpPr>
          <p:cNvPr id="3" name="Rectangle 2"/>
          <p:cNvSpPr/>
          <p:nvPr/>
        </p:nvSpPr>
        <p:spPr>
          <a:xfrm>
            <a:off x="291548" y="507890"/>
            <a:ext cx="4452731" cy="1477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Figure 4. Kaplan–Meier curve comparing progression-free survival of patients affected by immune-mediated</a:t>
            </a:r>
          </a:p>
          <a:p>
            <a:r>
              <a:rPr lang="en-US" dirty="0">
                <a:latin typeface="Arial" panose="020B0604020202020204" pitchFamily="34" charset="0"/>
                <a:cs typeface="Arial" panose="020B0604020202020204" pitchFamily="34" charset="0"/>
              </a:rPr>
              <a:t>adverse reaction versus those who did not (p = 0.041).</a:t>
            </a:r>
          </a:p>
        </p:txBody>
      </p:sp>
      <p:sp>
        <p:nvSpPr>
          <p:cNvPr id="4" name="Rectangle 3"/>
          <p:cNvSpPr/>
          <p:nvPr/>
        </p:nvSpPr>
        <p:spPr>
          <a:xfrm>
            <a:off x="291548" y="2967334"/>
            <a:ext cx="4157622" cy="1754326"/>
          </a:xfrm>
          <a:prstGeom prst="rect">
            <a:avLst/>
          </a:prstGeom>
        </p:spPr>
        <p:txBody>
          <a:bodyPr wrap="square">
            <a:spAutoFit/>
          </a:bodyPr>
          <a:lstStyle/>
          <a:p>
            <a:r>
              <a:rPr lang="en-US" dirty="0">
                <a:latin typeface="FrutigerLTStd-Roman"/>
              </a:rPr>
              <a:t>A significant improvement </a:t>
            </a:r>
            <a:r>
              <a:rPr lang="en-US" dirty="0" smtClean="0">
                <a:latin typeface="FrutigerLTStd-Roman"/>
              </a:rPr>
              <a:t>in progression-free </a:t>
            </a:r>
            <a:r>
              <a:rPr lang="en-US" dirty="0">
                <a:latin typeface="FrutigerLTStd-Roman"/>
              </a:rPr>
              <a:t>survival (p </a:t>
            </a:r>
            <a:r>
              <a:rPr lang="en-US" b="1" dirty="0">
                <a:latin typeface="AGaramond-Bold"/>
              </a:rPr>
              <a:t>= </a:t>
            </a:r>
            <a:r>
              <a:rPr lang="en-US" dirty="0">
                <a:latin typeface="FrutigerLTStd-Roman"/>
              </a:rPr>
              <a:t>0.041) was seen in patients who developed IMAEs compared with those who did not.</a:t>
            </a:r>
          </a:p>
          <a:p>
            <a:r>
              <a:rPr lang="en-US" dirty="0" smtClean="0">
                <a:latin typeface="FrutigerLTStd-Roman"/>
              </a:rPr>
              <a:t> </a:t>
            </a:r>
            <a:endParaRPr lang="en-US" dirty="0"/>
          </a:p>
        </p:txBody>
      </p:sp>
      <p:sp>
        <p:nvSpPr>
          <p:cNvPr id="5" name="Rectangle 4"/>
          <p:cNvSpPr/>
          <p:nvPr/>
        </p:nvSpPr>
        <p:spPr>
          <a:xfrm>
            <a:off x="291548" y="6231611"/>
            <a:ext cx="4288353" cy="369332"/>
          </a:xfrm>
          <a:prstGeom prst="rect">
            <a:avLst/>
          </a:prstGeom>
        </p:spPr>
        <p:txBody>
          <a:bodyPr wrap="none">
            <a:spAutoFit/>
          </a:bodyPr>
          <a:lstStyle/>
          <a:p>
            <a:r>
              <a:rPr lang="en-US" b="1" i="1" dirty="0" smtClean="0">
                <a:latin typeface="MyriadPro-SemiboldIt"/>
              </a:rPr>
              <a:t>Melanoma</a:t>
            </a:r>
            <a:r>
              <a:rPr lang="fa-IR" b="1" i="1" dirty="0" smtClean="0">
                <a:latin typeface="MyriadPro-SemiboldIt"/>
              </a:rPr>
              <a:t> </a:t>
            </a:r>
            <a:r>
              <a:rPr lang="en-US" b="1" i="1" dirty="0" smtClean="0">
                <a:latin typeface="MyriadPro-SemiboldIt"/>
              </a:rPr>
              <a:t>Manag</a:t>
            </a:r>
            <a:r>
              <a:rPr lang="en-US" b="1" i="1" dirty="0">
                <a:latin typeface="MyriadPro-SemiboldIt"/>
              </a:rPr>
              <a:t>. </a:t>
            </a:r>
            <a:r>
              <a:rPr lang="en-US" dirty="0">
                <a:latin typeface="MyriadPro-Light"/>
              </a:rPr>
              <a:t>(2019) 6(1), MMT13</a:t>
            </a:r>
            <a:endParaRPr lang="en-US" dirty="0"/>
          </a:p>
        </p:txBody>
      </p:sp>
    </p:spTree>
    <p:extLst>
      <p:ext uri="{BB962C8B-B14F-4D97-AF65-F5344CB8AC3E}">
        <p14:creationId xmlns:p14="http://schemas.microsoft.com/office/powerpoint/2010/main" val="532226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0" y="1104900"/>
            <a:ext cx="9601200" cy="4610100"/>
          </a:xfrm>
        </p:spPr>
        <p:txBody>
          <a:bodyPr>
            <a:noAutofit/>
          </a:bodyPr>
          <a:lstStyle/>
          <a:p>
            <a:pPr marL="0" indent="0">
              <a:buNone/>
            </a:pPr>
            <a:r>
              <a:rPr lang="en-US" dirty="0">
                <a:latin typeface="Symbol" panose="05050102010706020507" pitchFamily="18" charset="2"/>
              </a:rPr>
              <a:t>· </a:t>
            </a:r>
            <a:r>
              <a:rPr lang="en-US" sz="2400" dirty="0">
                <a:latin typeface="Arial" panose="020B0604020202020204" pitchFamily="34" charset="0"/>
              </a:rPr>
              <a:t>Most common form of secondary hypophysitis.</a:t>
            </a:r>
          </a:p>
          <a:p>
            <a:pPr marL="0" indent="0">
              <a:buNone/>
            </a:pPr>
            <a:r>
              <a:rPr lang="en-US" sz="2400" dirty="0">
                <a:latin typeface="Symbol" panose="05050102010706020507" pitchFamily="18" charset="2"/>
              </a:rPr>
              <a:t>· </a:t>
            </a:r>
            <a:r>
              <a:rPr lang="en-US" sz="2400" dirty="0">
                <a:latin typeface="Arial" panose="020B0604020202020204" pitchFamily="34" charset="0"/>
              </a:rPr>
              <a:t>Common in males (female:male = 1:4)</a:t>
            </a:r>
          </a:p>
          <a:p>
            <a:pPr marL="0" indent="0">
              <a:buNone/>
            </a:pPr>
            <a:r>
              <a:rPr lang="en-US" sz="2400" dirty="0">
                <a:latin typeface="Symbol" panose="05050102010706020507" pitchFamily="18" charset="2"/>
              </a:rPr>
              <a:t>· </a:t>
            </a:r>
            <a:r>
              <a:rPr lang="en-US" sz="2400" dirty="0">
                <a:latin typeface="Arial" panose="020B0604020202020204" pitchFamily="34" charset="0"/>
              </a:rPr>
              <a:t>Mean age of presentation: 59±13 years</a:t>
            </a:r>
          </a:p>
          <a:p>
            <a:pPr marL="0" indent="0">
              <a:buNone/>
            </a:pPr>
            <a:r>
              <a:rPr lang="en-US" sz="2400" dirty="0">
                <a:latin typeface="Symbol" panose="05050102010706020507" pitchFamily="18" charset="2"/>
              </a:rPr>
              <a:t>· </a:t>
            </a:r>
            <a:r>
              <a:rPr lang="en-US" sz="2400" dirty="0">
                <a:latin typeface="Arial" panose="020B0604020202020204" pitchFamily="34" charset="0"/>
              </a:rPr>
              <a:t>Aetiology: combination of a type II and type IV hypersensitivity reaction, along with humoral </a:t>
            </a:r>
            <a:r>
              <a:rPr lang="en-US" sz="2400" dirty="0" smtClean="0">
                <a:latin typeface="Arial" panose="020B0604020202020204" pitchFamily="34" charset="0"/>
              </a:rPr>
              <a:t>immune response</a:t>
            </a:r>
            <a:endParaRPr lang="en-US" sz="2400" dirty="0">
              <a:latin typeface="Arial" panose="020B0604020202020204" pitchFamily="34" charset="0"/>
            </a:endParaRPr>
          </a:p>
          <a:p>
            <a:pPr marL="0" indent="0">
              <a:buNone/>
            </a:pPr>
            <a:r>
              <a:rPr lang="en-US" sz="2400" dirty="0" smtClean="0">
                <a:latin typeface="Symbol" panose="05050102010706020507" pitchFamily="18" charset="2"/>
              </a:rPr>
              <a:t>· </a:t>
            </a:r>
            <a:r>
              <a:rPr lang="en-US" sz="2400" dirty="0" smtClean="0">
                <a:latin typeface="Arial" panose="020B0604020202020204" pitchFamily="34" charset="0"/>
              </a:rPr>
              <a:t>Headaches are </a:t>
            </a:r>
            <a:r>
              <a:rPr lang="en-US" sz="2400" dirty="0">
                <a:latin typeface="Arial" panose="020B0604020202020204" pitchFamily="34" charset="0"/>
              </a:rPr>
              <a:t>more common but visual disturbances are less on </a:t>
            </a:r>
            <a:r>
              <a:rPr lang="en-US" sz="2400" dirty="0" smtClean="0">
                <a:latin typeface="Arial" panose="020B0604020202020204" pitchFamily="34" charset="0"/>
              </a:rPr>
              <a:t>presentation</a:t>
            </a:r>
            <a:endParaRPr lang="en-US" sz="2400" dirty="0">
              <a:latin typeface="Arial" panose="020B0604020202020204" pitchFamily="34" charset="0"/>
            </a:endParaRPr>
          </a:p>
          <a:p>
            <a:pPr marL="0" indent="0">
              <a:buNone/>
            </a:pPr>
            <a:r>
              <a:rPr lang="en-US" sz="2400" dirty="0">
                <a:latin typeface="Symbol" panose="05050102010706020507" pitchFamily="18" charset="2"/>
              </a:rPr>
              <a:t>· </a:t>
            </a:r>
            <a:r>
              <a:rPr lang="en-US" sz="2400" dirty="0" smtClean="0">
                <a:latin typeface="Arial" panose="020B0604020202020204" pitchFamily="34" charset="0"/>
              </a:rPr>
              <a:t>Central </a:t>
            </a:r>
            <a:r>
              <a:rPr lang="en-US" sz="2400" dirty="0">
                <a:latin typeface="Arial" panose="020B0604020202020204" pitchFamily="34" charset="0"/>
              </a:rPr>
              <a:t>DI is uncommon, and occurs in about 1% of </a:t>
            </a:r>
            <a:r>
              <a:rPr lang="en-US" sz="2400" dirty="0" smtClean="0">
                <a:latin typeface="Arial" panose="020B0604020202020204" pitchFamily="34" charset="0"/>
              </a:rPr>
              <a:t>patient</a:t>
            </a:r>
          </a:p>
          <a:p>
            <a:pPr marL="0" indent="0">
              <a:buNone/>
            </a:pPr>
            <a:r>
              <a:rPr lang="en-US" sz="2400" dirty="0">
                <a:latin typeface="Symbol" panose="05050102010706020507" pitchFamily="18" charset="2"/>
              </a:rPr>
              <a:t>· </a:t>
            </a:r>
            <a:r>
              <a:rPr lang="en-US" sz="2400" dirty="0" smtClean="0">
                <a:latin typeface="Arial" panose="020B0604020202020204" pitchFamily="34" charset="0"/>
              </a:rPr>
              <a:t>Relatively </a:t>
            </a:r>
            <a:r>
              <a:rPr lang="en-US" sz="2400" dirty="0">
                <a:latin typeface="Arial" panose="020B0604020202020204" pitchFamily="34" charset="0"/>
              </a:rPr>
              <a:t>refractory to glucocorticoid </a:t>
            </a:r>
            <a:r>
              <a:rPr lang="en-US" sz="2400" dirty="0" smtClean="0">
                <a:latin typeface="Arial" panose="020B0604020202020204" pitchFamily="34" charset="0"/>
              </a:rPr>
              <a:t>treatment</a:t>
            </a:r>
            <a:endParaRPr lang="en-US" sz="24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660253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panose="020B0604020202020204" pitchFamily="34" charset="0"/>
              </a:rPr>
              <a:t>Patients with melanoma who develop hypophysitis from ipilimumab have a better </a:t>
            </a:r>
            <a:r>
              <a:rPr lang="en-US" dirty="0" smtClean="0">
                <a:latin typeface="Arial" panose="020B0604020202020204" pitchFamily="34" charset="0"/>
              </a:rPr>
              <a:t>overall </a:t>
            </a:r>
            <a:r>
              <a:rPr lang="en-US" dirty="0" smtClean="0">
                <a:latin typeface="Calibri" panose="020F0502020204030204" pitchFamily="34" charset="0"/>
              </a:rPr>
              <a:t> </a:t>
            </a:r>
            <a:r>
              <a:rPr lang="en-US" dirty="0">
                <a:latin typeface="Arial" panose="020B0604020202020204" pitchFamily="34" charset="0"/>
              </a:rPr>
              <a:t>survival irrespective of glucocorticoid therapy, when compared with those patient who do </a:t>
            </a:r>
            <a:r>
              <a:rPr lang="en-US" dirty="0" smtClean="0">
                <a:latin typeface="Arial" panose="020B0604020202020204" pitchFamily="34" charset="0"/>
              </a:rPr>
              <a:t>not </a:t>
            </a:r>
            <a:r>
              <a:rPr lang="en-US" dirty="0" smtClean="0">
                <a:latin typeface="Calibri" panose="020F0502020204030204" pitchFamily="34" charset="0"/>
              </a:rPr>
              <a:t> </a:t>
            </a:r>
            <a:r>
              <a:rPr lang="en-US" dirty="0">
                <a:latin typeface="Arial" panose="020B0604020202020204" pitchFamily="34" charset="0"/>
              </a:rPr>
              <a:t>develop </a:t>
            </a:r>
            <a:r>
              <a:rPr lang="en-US" dirty="0" smtClean="0">
                <a:latin typeface="Arial" panose="020B0604020202020204" pitchFamily="34" charset="0"/>
              </a:rPr>
              <a:t>hypophysitis.</a:t>
            </a:r>
            <a:endParaRPr lang="en-US"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2650405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10816"/>
            <a:ext cx="9404723" cy="1243649"/>
          </a:xfrm>
        </p:spPr>
        <p:txBody>
          <a:bodyPr/>
          <a:lstStyle/>
          <a:p>
            <a:r>
              <a:rPr lang="en-US" sz="3600" b="1" i="1" dirty="0">
                <a:solidFill>
                  <a:srgbClr val="FFFF00"/>
                </a:solidFill>
                <a:latin typeface="Arial" panose="020B0604020202020204" pitchFamily="34" charset="0"/>
              </a:rPr>
              <a:t>Other forms of secondary hypophysitis</a:t>
            </a:r>
            <a:endParaRPr lang="en-US" sz="3600" dirty="0">
              <a:solidFill>
                <a:srgbClr val="FFFF00"/>
              </a:solidFill>
            </a:endParaRPr>
          </a:p>
        </p:txBody>
      </p:sp>
      <p:sp>
        <p:nvSpPr>
          <p:cNvPr id="3" name="Content Placeholder 2"/>
          <p:cNvSpPr>
            <a:spLocks noGrp="1"/>
          </p:cNvSpPr>
          <p:nvPr>
            <p:ph idx="1"/>
          </p:nvPr>
        </p:nvSpPr>
        <p:spPr>
          <a:xfrm>
            <a:off x="646112" y="1654466"/>
            <a:ext cx="10657992" cy="4971621"/>
          </a:xfrm>
        </p:spPr>
        <p:txBody>
          <a:bodyPr>
            <a:noAutofit/>
          </a:bodyPr>
          <a:lstStyle/>
          <a:p>
            <a:r>
              <a:rPr lang="en-US" sz="2400" dirty="0">
                <a:latin typeface="Arial" panose="020B0604020202020204" pitchFamily="34" charset="0"/>
              </a:rPr>
              <a:t>Several </a:t>
            </a:r>
            <a:r>
              <a:rPr lang="en-US" sz="2400" dirty="0">
                <a:solidFill>
                  <a:srgbClr val="FFC000"/>
                </a:solidFill>
                <a:latin typeface="Arial" panose="020B0604020202020204" pitchFamily="34" charset="0"/>
              </a:rPr>
              <a:t>systemic autoimmune conditions </a:t>
            </a:r>
            <a:r>
              <a:rPr lang="en-US" sz="2400" dirty="0">
                <a:latin typeface="Arial" panose="020B0604020202020204" pitchFamily="34" charset="0"/>
              </a:rPr>
              <a:t>are associated with hypophysitis. </a:t>
            </a:r>
            <a:endParaRPr lang="en-US" sz="2400" dirty="0" smtClean="0">
              <a:latin typeface="Arial" panose="020B0604020202020204" pitchFamily="34" charset="0"/>
            </a:endParaRPr>
          </a:p>
          <a:p>
            <a:r>
              <a:rPr lang="en-US" sz="2400" dirty="0">
                <a:latin typeface="Arial" panose="020B0604020202020204" pitchFamily="34" charset="0"/>
              </a:rPr>
              <a:t>I</a:t>
            </a:r>
            <a:r>
              <a:rPr lang="en-US" sz="2400" dirty="0" smtClean="0">
                <a:latin typeface="Arial" panose="020B0604020202020204" pitchFamily="34" charset="0"/>
              </a:rPr>
              <a:t>t </a:t>
            </a:r>
            <a:r>
              <a:rPr lang="en-US" sz="2400" dirty="0">
                <a:latin typeface="Arial" panose="020B0604020202020204" pitchFamily="34" charset="0"/>
              </a:rPr>
              <a:t>is unclear as </a:t>
            </a:r>
            <a:r>
              <a:rPr lang="en-US" sz="2400" dirty="0" smtClean="0">
                <a:latin typeface="Arial" panose="020B0604020202020204" pitchFamily="34" charset="0"/>
              </a:rPr>
              <a:t>to</a:t>
            </a:r>
            <a:r>
              <a:rPr lang="en-US" sz="2400" dirty="0" smtClean="0">
                <a:latin typeface="Calibri" panose="020F0502020204030204" pitchFamily="34" charset="0"/>
              </a:rPr>
              <a:t> </a:t>
            </a:r>
            <a:r>
              <a:rPr lang="en-US" sz="2400" dirty="0">
                <a:latin typeface="Arial" panose="020B0604020202020204" pitchFamily="34" charset="0"/>
              </a:rPr>
              <a:t>where exactly in the classification the systemic autoimmune diseases fit</a:t>
            </a:r>
            <a:r>
              <a:rPr lang="en-US" sz="2400" dirty="0" smtClean="0">
                <a:latin typeface="Arial" panose="020B0604020202020204" pitchFamily="34" charset="0"/>
              </a:rPr>
              <a:t>.</a:t>
            </a:r>
          </a:p>
          <a:p>
            <a:r>
              <a:rPr lang="en-US" sz="2400" dirty="0" smtClean="0">
                <a:latin typeface="Arial" panose="020B0604020202020204" pitchFamily="34" charset="0"/>
              </a:rPr>
              <a:t> </a:t>
            </a:r>
            <a:r>
              <a:rPr lang="en-US" sz="2400" dirty="0">
                <a:latin typeface="Arial" panose="020B0604020202020204" pitchFamily="34" charset="0"/>
              </a:rPr>
              <a:t>If classified </a:t>
            </a:r>
            <a:r>
              <a:rPr lang="en-US" sz="2400" dirty="0" smtClean="0">
                <a:latin typeface="Arial" panose="020B0604020202020204" pitchFamily="34" charset="0"/>
              </a:rPr>
              <a:t>based solely </a:t>
            </a:r>
            <a:r>
              <a:rPr lang="en-US" sz="2400" dirty="0">
                <a:latin typeface="Arial" panose="020B0604020202020204" pitchFamily="34" charset="0"/>
              </a:rPr>
              <a:t>on the autoimmune aetiology, hypophysitis from any autoimmune disease would </a:t>
            </a:r>
            <a:r>
              <a:rPr lang="en-US" sz="2400" dirty="0" smtClean="0">
                <a:latin typeface="Arial" panose="020B0604020202020204" pitchFamily="34" charset="0"/>
              </a:rPr>
              <a:t>be classified </a:t>
            </a:r>
            <a:r>
              <a:rPr lang="en-US" sz="2400" dirty="0">
                <a:latin typeface="Arial" panose="020B0604020202020204" pitchFamily="34" charset="0"/>
              </a:rPr>
              <a:t>as PHy</a:t>
            </a:r>
            <a:r>
              <a:rPr lang="en-US" sz="2400" dirty="0" smtClean="0">
                <a:latin typeface="Arial" panose="020B0604020202020204" pitchFamily="34" charset="0"/>
              </a:rPr>
              <a:t>.</a:t>
            </a:r>
          </a:p>
          <a:p>
            <a:r>
              <a:rPr lang="en-US" sz="2400" dirty="0" smtClean="0">
                <a:latin typeface="Arial" panose="020B0604020202020204" pitchFamily="34" charset="0"/>
              </a:rPr>
              <a:t> </a:t>
            </a:r>
            <a:r>
              <a:rPr lang="en-US" sz="2400" dirty="0">
                <a:latin typeface="Arial" panose="020B0604020202020204" pitchFamily="34" charset="0"/>
              </a:rPr>
              <a:t>But if the underlying autoimmune disease is considered as a </a:t>
            </a:r>
            <a:r>
              <a:rPr lang="en-US" sz="2400" dirty="0" smtClean="0">
                <a:latin typeface="Arial" panose="020B0604020202020204" pitchFamily="34" charset="0"/>
              </a:rPr>
              <a:t>systemic disease</a:t>
            </a:r>
            <a:r>
              <a:rPr lang="en-US" sz="2400" dirty="0">
                <a:latin typeface="Arial" panose="020B0604020202020204" pitchFamily="34" charset="0"/>
              </a:rPr>
              <a:t>, then the associated hypophysitis is classified as SHy. </a:t>
            </a:r>
          </a:p>
          <a:p>
            <a:r>
              <a:rPr lang="en-US" sz="2400" dirty="0" smtClean="0">
                <a:latin typeface="Arial" panose="020B0604020202020204" pitchFamily="34" charset="0"/>
              </a:rPr>
              <a:t>AHy </a:t>
            </a:r>
            <a:r>
              <a:rPr lang="en-US" sz="2400" dirty="0">
                <a:latin typeface="Arial" panose="020B0604020202020204" pitchFamily="34" charset="0"/>
              </a:rPr>
              <a:t>has </a:t>
            </a:r>
            <a:r>
              <a:rPr lang="en-US" sz="2400" dirty="0" smtClean="0">
                <a:latin typeface="Arial" panose="020B0604020202020204" pitchFamily="34" charset="0"/>
              </a:rPr>
              <a:t>been </a:t>
            </a:r>
            <a:r>
              <a:rPr lang="en-US" sz="2400" dirty="0" smtClean="0">
                <a:latin typeface="Calibri" panose="020F0502020204030204" pitchFamily="34" charset="0"/>
              </a:rPr>
              <a:t> </a:t>
            </a:r>
            <a:r>
              <a:rPr lang="en-US" sz="2400" dirty="0">
                <a:latin typeface="Arial" panose="020B0604020202020204" pitchFamily="34" charset="0"/>
              </a:rPr>
              <a:t>associated with several autoimmune endocrine conditions such as Graves’ </a:t>
            </a:r>
            <a:r>
              <a:rPr lang="en-US" sz="2400" dirty="0" smtClean="0">
                <a:latin typeface="Arial" panose="020B0604020202020204" pitchFamily="34" charset="0"/>
              </a:rPr>
              <a:t>disease, Hashimoto’s </a:t>
            </a:r>
            <a:r>
              <a:rPr lang="en-US" sz="2400" dirty="0">
                <a:latin typeface="Arial" panose="020B0604020202020204" pitchFamily="34" charset="0"/>
              </a:rPr>
              <a:t>thyroiditis, type 1 diabetes mellitus, or autoimmune polyglandular </a:t>
            </a:r>
            <a:r>
              <a:rPr lang="en-US" sz="2400" dirty="0" smtClean="0">
                <a:latin typeface="Arial" panose="020B0604020202020204" pitchFamily="34" charset="0"/>
              </a:rPr>
              <a:t>syndromes </a:t>
            </a:r>
            <a:r>
              <a:rPr lang="en-US" sz="2400" dirty="0" smtClean="0">
                <a:latin typeface="Calibri" panose="020F0502020204030204" pitchFamily="34" charset="0"/>
              </a:rPr>
              <a:t> </a:t>
            </a:r>
            <a:r>
              <a:rPr lang="en-US" sz="2400" dirty="0">
                <a:latin typeface="Arial" panose="020B0604020202020204" pitchFamily="34" charset="0"/>
              </a:rPr>
              <a:t>(APS</a:t>
            </a:r>
            <a:r>
              <a:rPr lang="en-US" sz="2400" dirty="0" smtClean="0">
                <a:latin typeface="Arial" panose="020B0604020202020204" pitchFamily="34" charset="0"/>
              </a:rPr>
              <a:t>)</a:t>
            </a:r>
            <a:endParaRPr lang="en-US" sz="2400" dirty="0"/>
          </a:p>
        </p:txBody>
      </p:sp>
    </p:spTree>
    <p:extLst>
      <p:ext uri="{BB962C8B-B14F-4D97-AF65-F5344CB8AC3E}">
        <p14:creationId xmlns:p14="http://schemas.microsoft.com/office/powerpoint/2010/main" val="612566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859" y="901147"/>
            <a:ext cx="10508975" cy="5592418"/>
          </a:xfrm>
        </p:spPr>
        <p:txBody>
          <a:bodyPr>
            <a:normAutofit/>
          </a:bodyPr>
          <a:lstStyle/>
          <a:p>
            <a:r>
              <a:rPr lang="en-US" sz="2400" dirty="0" smtClean="0">
                <a:latin typeface="Arial" panose="020B0604020202020204" pitchFamily="34" charset="0"/>
              </a:rPr>
              <a:t> </a:t>
            </a:r>
            <a:r>
              <a:rPr lang="en-US" sz="2400" dirty="0">
                <a:solidFill>
                  <a:srgbClr val="FFC000"/>
                </a:solidFill>
                <a:latin typeface="Arial" panose="020B0604020202020204" pitchFamily="34" charset="0"/>
              </a:rPr>
              <a:t>A</a:t>
            </a:r>
            <a:r>
              <a:rPr lang="en-US" sz="2400" dirty="0" smtClean="0">
                <a:solidFill>
                  <a:srgbClr val="FFC000"/>
                </a:solidFill>
                <a:latin typeface="Arial" panose="020B0604020202020204" pitchFamily="34" charset="0"/>
              </a:rPr>
              <a:t>utoimmune </a:t>
            </a:r>
            <a:r>
              <a:rPr lang="en-US" sz="2400" dirty="0">
                <a:solidFill>
                  <a:srgbClr val="FFC000"/>
                </a:solidFill>
                <a:latin typeface="Arial" panose="020B0604020202020204" pitchFamily="34" charset="0"/>
              </a:rPr>
              <a:t>diseases </a:t>
            </a:r>
            <a:r>
              <a:rPr lang="en-US" sz="2400" dirty="0">
                <a:latin typeface="Arial" panose="020B0604020202020204" pitchFamily="34" charset="0"/>
              </a:rPr>
              <a:t>:</a:t>
            </a:r>
            <a:r>
              <a:rPr lang="en-US" sz="2400" dirty="0" smtClean="0">
                <a:latin typeface="Arial" panose="020B0604020202020204" pitchFamily="34" charset="0"/>
              </a:rPr>
              <a:t> SLE, </a:t>
            </a:r>
            <a:r>
              <a:rPr lang="en-US" sz="2400" dirty="0" smtClean="0">
                <a:latin typeface="Calibri" panose="020F0502020204030204" pitchFamily="34" charset="0"/>
              </a:rPr>
              <a:t> </a:t>
            </a:r>
            <a:r>
              <a:rPr lang="en-US" sz="2400" dirty="0">
                <a:latin typeface="Arial" panose="020B0604020202020204" pitchFamily="34" charset="0"/>
              </a:rPr>
              <a:t>Sjogren’s syndrome, Behcet’s </a:t>
            </a:r>
            <a:r>
              <a:rPr lang="en-US" sz="2400" dirty="0" smtClean="0">
                <a:latin typeface="Arial" panose="020B0604020202020204" pitchFamily="34" charset="0"/>
              </a:rPr>
              <a:t>syndrome</a:t>
            </a:r>
          </a:p>
          <a:p>
            <a:r>
              <a:rPr lang="en-US" sz="2400" dirty="0" smtClean="0">
                <a:solidFill>
                  <a:srgbClr val="FFC000"/>
                </a:solidFill>
                <a:latin typeface="Arial" panose="020B0604020202020204" pitchFamily="34" charset="0"/>
              </a:rPr>
              <a:t> </a:t>
            </a:r>
            <a:r>
              <a:rPr lang="en-US" sz="2400" dirty="0">
                <a:solidFill>
                  <a:srgbClr val="FFC000"/>
                </a:solidFill>
                <a:latin typeface="Arial" panose="020B0604020202020204" pitchFamily="34" charset="0"/>
              </a:rPr>
              <a:t>Coeliac </a:t>
            </a:r>
            <a:r>
              <a:rPr lang="en-US" sz="2400" dirty="0" smtClean="0">
                <a:solidFill>
                  <a:srgbClr val="FFC000"/>
                </a:solidFill>
                <a:latin typeface="Arial" panose="020B0604020202020204" pitchFamily="34" charset="0"/>
              </a:rPr>
              <a:t>disease</a:t>
            </a:r>
            <a:r>
              <a:rPr lang="en-US" sz="2400" dirty="0" smtClean="0">
                <a:latin typeface="Arial" panose="020B0604020202020204" pitchFamily="34" charset="0"/>
              </a:rPr>
              <a:t>-particularly </a:t>
            </a:r>
            <a:r>
              <a:rPr lang="en-US" sz="2400" dirty="0">
                <a:latin typeface="Arial" panose="020B0604020202020204" pitchFamily="34" charset="0"/>
              </a:rPr>
              <a:t>the ones linked to DQ8 and DQ2</a:t>
            </a:r>
            <a:r>
              <a:rPr lang="en-US" sz="2400" dirty="0" smtClean="0">
                <a:latin typeface="Arial" panose="020B0604020202020204" pitchFamily="34" charset="0"/>
              </a:rPr>
              <a:t>,</a:t>
            </a:r>
          </a:p>
          <a:p>
            <a:pPr>
              <a:buClr>
                <a:schemeClr val="accent2">
                  <a:lumMod val="75000"/>
                </a:schemeClr>
              </a:buClr>
            </a:pPr>
            <a:r>
              <a:rPr lang="en-US" sz="2400" dirty="0" smtClean="0">
                <a:latin typeface="Arial" panose="020B0604020202020204" pitchFamily="34" charset="0"/>
              </a:rPr>
              <a:t> </a:t>
            </a:r>
            <a:r>
              <a:rPr lang="en-US" sz="2400" dirty="0">
                <a:solidFill>
                  <a:srgbClr val="FFC000"/>
                </a:solidFill>
                <a:latin typeface="Arial" panose="020B0604020202020204" pitchFamily="34" charset="0"/>
              </a:rPr>
              <a:t>Vasculitic processes </a:t>
            </a:r>
            <a:r>
              <a:rPr lang="en-US" sz="2400" dirty="0">
                <a:solidFill>
                  <a:prstClr val="white"/>
                </a:solidFill>
                <a:latin typeface="Arial" panose="020B0604020202020204" pitchFamily="34" charset="0"/>
              </a:rPr>
              <a:t>such as granulomatosis with polyangitis , microscopic </a:t>
            </a:r>
            <a:r>
              <a:rPr lang="en-US" sz="2400" dirty="0" smtClean="0">
                <a:solidFill>
                  <a:prstClr val="white"/>
                </a:solidFill>
                <a:latin typeface="Arial" panose="020B0604020202020204" pitchFamily="34" charset="0"/>
              </a:rPr>
              <a:t>polyangitis,Takayasu arteriitis, </a:t>
            </a:r>
            <a:r>
              <a:rPr lang="en-US" sz="2400" dirty="0">
                <a:solidFill>
                  <a:prstClr val="white"/>
                </a:solidFill>
                <a:latin typeface="Arial" panose="020B0604020202020204" pitchFamily="34" charset="0"/>
              </a:rPr>
              <a:t>Cogan’s syndrome </a:t>
            </a:r>
          </a:p>
          <a:p>
            <a:pPr>
              <a:buClr>
                <a:srgbClr val="B31166">
                  <a:lumMod val="60000"/>
                  <a:lumOff val="40000"/>
                </a:srgbClr>
              </a:buClr>
            </a:pPr>
            <a:r>
              <a:rPr lang="en-US" sz="2400" dirty="0" smtClean="0">
                <a:solidFill>
                  <a:prstClr val="white"/>
                </a:solidFill>
                <a:latin typeface="Arial" panose="020B0604020202020204" pitchFamily="34" charset="0"/>
              </a:rPr>
              <a:t> </a:t>
            </a:r>
            <a:r>
              <a:rPr lang="en-US" sz="2400" dirty="0">
                <a:solidFill>
                  <a:srgbClr val="FFC000"/>
                </a:solidFill>
                <a:latin typeface="Arial" panose="020B0604020202020204" pitchFamily="34" charset="0"/>
              </a:rPr>
              <a:t>I</a:t>
            </a:r>
            <a:r>
              <a:rPr lang="en-US" sz="2400" dirty="0" smtClean="0">
                <a:solidFill>
                  <a:srgbClr val="FFC000"/>
                </a:solidFill>
                <a:latin typeface="Arial" panose="020B0604020202020204" pitchFamily="34" charset="0"/>
              </a:rPr>
              <a:t>nflammatory </a:t>
            </a:r>
            <a:r>
              <a:rPr lang="en-US" sz="2400" dirty="0">
                <a:solidFill>
                  <a:srgbClr val="FFC000"/>
                </a:solidFill>
                <a:latin typeface="Arial" panose="020B0604020202020204" pitchFamily="34" charset="0"/>
              </a:rPr>
              <a:t>conditions </a:t>
            </a:r>
            <a:r>
              <a:rPr lang="en-US" sz="2400" dirty="0">
                <a:solidFill>
                  <a:prstClr val="white"/>
                </a:solidFill>
                <a:latin typeface="Arial" panose="020B0604020202020204" pitchFamily="34" charset="0"/>
              </a:rPr>
              <a:t>:</a:t>
            </a:r>
            <a:r>
              <a:rPr lang="en-US" sz="2400" dirty="0" smtClean="0">
                <a:solidFill>
                  <a:prstClr val="white"/>
                </a:solidFill>
                <a:latin typeface="Arial" panose="020B0604020202020204" pitchFamily="34" charset="0"/>
              </a:rPr>
              <a:t> </a:t>
            </a:r>
            <a:r>
              <a:rPr lang="en-US" sz="2400" dirty="0">
                <a:solidFill>
                  <a:prstClr val="white"/>
                </a:solidFill>
                <a:latin typeface="Arial" panose="020B0604020202020204" pitchFamily="34" charset="0"/>
              </a:rPr>
              <a:t>sarcoidosis, IgG4-related disease, and </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infectious diseases such as tuberculosis, syphilis, and fungal infections .</a:t>
            </a:r>
          </a:p>
          <a:p>
            <a:pPr>
              <a:buClr>
                <a:srgbClr val="B31166">
                  <a:lumMod val="60000"/>
                  <a:lumOff val="40000"/>
                </a:srgbClr>
              </a:buClr>
            </a:pPr>
            <a:r>
              <a:rPr lang="en-US" sz="2400" dirty="0">
                <a:solidFill>
                  <a:prstClr val="white"/>
                </a:solidFill>
                <a:latin typeface="Arial" panose="020B0604020202020204" pitchFamily="34" charset="0"/>
              </a:rPr>
              <a:t> </a:t>
            </a:r>
            <a:r>
              <a:rPr lang="en-US" sz="2400" dirty="0">
                <a:solidFill>
                  <a:srgbClr val="FFC000"/>
                </a:solidFill>
                <a:latin typeface="Arial" panose="020B0604020202020204" pitchFamily="34" charset="0"/>
              </a:rPr>
              <a:t>Proliferative disorders </a:t>
            </a:r>
            <a:r>
              <a:rPr lang="en-US" sz="2400" dirty="0">
                <a:solidFill>
                  <a:prstClr val="white"/>
                </a:solidFill>
                <a:latin typeface="Arial" panose="020B0604020202020204" pitchFamily="34" charset="0"/>
              </a:rPr>
              <a:t>:</a:t>
            </a:r>
            <a:r>
              <a:rPr lang="en-US" sz="2400" dirty="0" smtClean="0">
                <a:solidFill>
                  <a:prstClr val="white"/>
                </a:solidFill>
                <a:latin typeface="Arial" panose="020B0604020202020204" pitchFamily="34" charset="0"/>
              </a:rPr>
              <a:t> </a:t>
            </a:r>
            <a:r>
              <a:rPr lang="en-US" sz="2400" dirty="0">
                <a:solidFill>
                  <a:prstClr val="white"/>
                </a:solidFill>
                <a:latin typeface="Arial" panose="020B0604020202020204" pitchFamily="34" charset="0"/>
              </a:rPr>
              <a:t>Langerhans cell histiocytosis, Erdheim Chester disease </a:t>
            </a:r>
          </a:p>
          <a:p>
            <a:pPr>
              <a:buClr>
                <a:srgbClr val="B31166">
                  <a:lumMod val="60000"/>
                  <a:lumOff val="40000"/>
                </a:srgbClr>
              </a:buClr>
            </a:pPr>
            <a:r>
              <a:rPr lang="en-US" sz="2400" dirty="0">
                <a:solidFill>
                  <a:prstClr val="white"/>
                </a:solidFill>
                <a:latin typeface="Calibri" panose="020F0502020204030204" pitchFamily="34" charset="0"/>
              </a:rPr>
              <a:t> </a:t>
            </a:r>
            <a:r>
              <a:rPr lang="en-US" sz="2400" dirty="0">
                <a:solidFill>
                  <a:srgbClr val="FFC000"/>
                </a:solidFill>
                <a:latin typeface="Arial" panose="020B0604020202020204" pitchFamily="34" charset="0"/>
              </a:rPr>
              <a:t>N</a:t>
            </a:r>
            <a:r>
              <a:rPr lang="en-US" sz="2400" dirty="0" smtClean="0">
                <a:solidFill>
                  <a:srgbClr val="FFC000"/>
                </a:solidFill>
                <a:latin typeface="Arial" panose="020B0604020202020204" pitchFamily="34" charset="0"/>
              </a:rPr>
              <a:t>eoplastic </a:t>
            </a:r>
            <a:r>
              <a:rPr lang="en-US" sz="2400" dirty="0">
                <a:solidFill>
                  <a:srgbClr val="FFC000"/>
                </a:solidFill>
                <a:latin typeface="Arial" panose="020B0604020202020204" pitchFamily="34" charset="0"/>
              </a:rPr>
              <a:t>conditions </a:t>
            </a:r>
            <a:r>
              <a:rPr lang="en-US" sz="2400" dirty="0">
                <a:solidFill>
                  <a:prstClr val="white"/>
                </a:solidFill>
                <a:latin typeface="Arial" panose="020B0604020202020204" pitchFamily="34" charset="0"/>
              </a:rPr>
              <a:t>:</a:t>
            </a:r>
            <a:r>
              <a:rPr lang="en-US" sz="2400" dirty="0" smtClean="0">
                <a:solidFill>
                  <a:prstClr val="white"/>
                </a:solidFill>
                <a:latin typeface="Arial" panose="020B0604020202020204" pitchFamily="34" charset="0"/>
              </a:rPr>
              <a:t> </a:t>
            </a:r>
            <a:r>
              <a:rPr lang="en-US" sz="2400" dirty="0">
                <a:solidFill>
                  <a:prstClr val="white"/>
                </a:solidFill>
                <a:latin typeface="Arial" panose="020B0604020202020204" pitchFamily="34" charset="0"/>
              </a:rPr>
              <a:t>germinoma, craniopharyngioma, and lymphoma </a:t>
            </a:r>
            <a:r>
              <a:rPr lang="en-US" sz="2400" dirty="0" smtClean="0">
                <a:solidFill>
                  <a:prstClr val="white"/>
                </a:solidFill>
                <a:latin typeface="Arial" panose="020B0604020202020204" pitchFamily="34" charset="0"/>
              </a:rPr>
              <a:t>In </a:t>
            </a:r>
            <a:r>
              <a:rPr lang="en-US" sz="2400" dirty="0">
                <a:solidFill>
                  <a:prstClr val="white"/>
                </a:solidFill>
                <a:latin typeface="Arial" panose="020B0604020202020204" pitchFamily="34" charset="0"/>
              </a:rPr>
              <a:t>particular, </a:t>
            </a:r>
            <a:endParaRPr lang="en-US" sz="2400" dirty="0" smtClean="0">
              <a:solidFill>
                <a:prstClr val="white"/>
              </a:solidFill>
              <a:latin typeface="Arial" panose="020B0604020202020204" pitchFamily="34" charset="0"/>
            </a:endParaRPr>
          </a:p>
          <a:p>
            <a:pPr>
              <a:buClr>
                <a:srgbClr val="B31166">
                  <a:lumMod val="60000"/>
                  <a:lumOff val="40000"/>
                </a:srgbClr>
              </a:buClr>
            </a:pPr>
            <a:r>
              <a:rPr lang="en-US" dirty="0">
                <a:solidFill>
                  <a:srgbClr val="FFFF00"/>
                </a:solidFill>
                <a:latin typeface="Arial" panose="020B0604020202020204" pitchFamily="34" charset="0"/>
              </a:rPr>
              <a:t>G</a:t>
            </a:r>
            <a:r>
              <a:rPr lang="en-US" dirty="0" smtClean="0">
                <a:solidFill>
                  <a:srgbClr val="FFFF00"/>
                </a:solidFill>
                <a:latin typeface="Arial" panose="020B0604020202020204" pitchFamily="34" charset="0"/>
              </a:rPr>
              <a:t>erminomas</a:t>
            </a:r>
            <a:r>
              <a:rPr lang="en-US" dirty="0" smtClean="0">
                <a:solidFill>
                  <a:prstClr val="white"/>
                </a:solidFill>
                <a:latin typeface="Arial" panose="020B0604020202020204" pitchFamily="34" charset="0"/>
              </a:rPr>
              <a:t> </a:t>
            </a:r>
            <a:r>
              <a:rPr lang="en-US" dirty="0">
                <a:solidFill>
                  <a:prstClr val="white"/>
                </a:solidFill>
                <a:latin typeface="Arial" panose="020B0604020202020204" pitchFamily="34" charset="0"/>
              </a:rPr>
              <a:t>are highly immunogenic tumors and can cause peritumoral autoimmune reactions in the sellar and suprasellar region leading to an Ahy</a:t>
            </a:r>
            <a:r>
              <a:rPr lang="en-US" dirty="0">
                <a:solidFill>
                  <a:prstClr val="white"/>
                </a:solidFill>
                <a:latin typeface="Calibri" panose="020F0502020204030204" pitchFamily="34" charset="0"/>
              </a:rPr>
              <a:t> </a:t>
            </a:r>
            <a:r>
              <a:rPr lang="en-US" dirty="0">
                <a:solidFill>
                  <a:prstClr val="white"/>
                </a:solidFill>
                <a:latin typeface="Arial" panose="020B0604020202020204" pitchFamily="34" charset="0"/>
              </a:rPr>
              <a:t>like picture .</a:t>
            </a:r>
            <a:endParaRPr lang="en-US" dirty="0">
              <a:solidFill>
                <a:prstClr val="white"/>
              </a:solidFill>
            </a:endParaRPr>
          </a:p>
          <a:p>
            <a:endParaRPr lang="en-US" sz="1800" dirty="0"/>
          </a:p>
        </p:txBody>
      </p:sp>
    </p:spTree>
    <p:extLst>
      <p:ext uri="{BB962C8B-B14F-4D97-AF65-F5344CB8AC3E}">
        <p14:creationId xmlns:p14="http://schemas.microsoft.com/office/powerpoint/2010/main" val="3779854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14179"/>
            <a:ext cx="9404723" cy="1400530"/>
          </a:xfrm>
        </p:spPr>
        <p:txBody>
          <a:bodyPr/>
          <a:lstStyle/>
          <a:p>
            <a:r>
              <a:rPr lang="en-US" sz="6000" b="1" dirty="0" smtClean="0">
                <a:solidFill>
                  <a:srgbClr val="FFFF00"/>
                </a:solidFill>
              </a:rPr>
              <a:t>AGENDA:</a:t>
            </a:r>
            <a:endParaRPr lang="en-US" sz="6000" b="1" dirty="0">
              <a:solidFill>
                <a:srgbClr val="FFFF00"/>
              </a:solidFill>
            </a:endParaRPr>
          </a:p>
        </p:txBody>
      </p:sp>
      <p:sp>
        <p:nvSpPr>
          <p:cNvPr id="3" name="Content Placeholder 2"/>
          <p:cNvSpPr>
            <a:spLocks noGrp="1"/>
          </p:cNvSpPr>
          <p:nvPr>
            <p:ph idx="1"/>
          </p:nvPr>
        </p:nvSpPr>
        <p:spPr>
          <a:xfrm>
            <a:off x="646112" y="1484244"/>
            <a:ext cx="10445958" cy="5102086"/>
          </a:xfrm>
        </p:spPr>
        <p:txBody>
          <a:bodyPr>
            <a:noAutofit/>
          </a:bodyPr>
          <a:lstStyle/>
          <a:p>
            <a:r>
              <a:rPr lang="en-US" sz="2800" dirty="0" smtClean="0">
                <a:latin typeface="Arial" panose="020B0604020202020204" pitchFamily="34" charset="0"/>
              </a:rPr>
              <a:t>Introduction</a:t>
            </a:r>
          </a:p>
          <a:p>
            <a:r>
              <a:rPr lang="en-US" sz="2800" dirty="0">
                <a:latin typeface="Arial" panose="020B0604020202020204" pitchFamily="34" charset="0"/>
              </a:rPr>
              <a:t>Classification of </a:t>
            </a:r>
            <a:r>
              <a:rPr lang="en-US" sz="2800" dirty="0" smtClean="0">
                <a:latin typeface="Arial" panose="020B0604020202020204" pitchFamily="34" charset="0"/>
              </a:rPr>
              <a:t>hypophysitis</a:t>
            </a:r>
          </a:p>
          <a:p>
            <a:r>
              <a:rPr lang="en-US" sz="2800" i="1" dirty="0">
                <a:solidFill>
                  <a:srgbClr val="FFFF00"/>
                </a:solidFill>
                <a:latin typeface="Arial" panose="020B0604020202020204" pitchFamily="34" charset="0"/>
              </a:rPr>
              <a:t>Novel causes of secondary </a:t>
            </a:r>
            <a:r>
              <a:rPr lang="en-US" sz="2800" i="1" dirty="0" smtClean="0">
                <a:solidFill>
                  <a:srgbClr val="FFFF00"/>
                </a:solidFill>
                <a:latin typeface="Arial" panose="020B0604020202020204" pitchFamily="34" charset="0"/>
              </a:rPr>
              <a:t>hypophysitis</a:t>
            </a:r>
          </a:p>
          <a:p>
            <a:r>
              <a:rPr lang="en-US" sz="2800" dirty="0">
                <a:latin typeface="Arial" panose="020B0604020202020204" pitchFamily="34" charset="0"/>
              </a:rPr>
              <a:t>Clinical features of </a:t>
            </a:r>
            <a:r>
              <a:rPr lang="en-US" sz="2800" dirty="0" smtClean="0">
                <a:latin typeface="Arial" panose="020B0604020202020204" pitchFamily="34" charset="0"/>
              </a:rPr>
              <a:t>hypophysitis</a:t>
            </a:r>
          </a:p>
          <a:p>
            <a:r>
              <a:rPr lang="en-US" sz="2800" dirty="0">
                <a:latin typeface="Arial" panose="020B0604020202020204" pitchFamily="34" charset="0"/>
              </a:rPr>
              <a:t>Diagnosis 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Treatment </a:t>
            </a:r>
            <a:r>
              <a:rPr lang="en-US" sz="2800" dirty="0">
                <a:latin typeface="Arial" panose="020B0604020202020204" pitchFamily="34" charset="0"/>
              </a:rPr>
              <a:t>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Summary</a:t>
            </a:r>
            <a:r>
              <a:rPr lang="en-US" sz="2800" dirty="0">
                <a:latin typeface="Arial" panose="020B0604020202020204" pitchFamily="34" charset="0"/>
              </a:rPr>
              <a:t>: Challenges and Future </a:t>
            </a:r>
            <a:r>
              <a:rPr lang="en-US" sz="2800" dirty="0" smtClean="0">
                <a:latin typeface="Arial" panose="020B0604020202020204" pitchFamily="34" charset="0"/>
              </a:rPr>
              <a:t>directions</a:t>
            </a:r>
          </a:p>
          <a:p>
            <a:r>
              <a:rPr lang="en-US" sz="2800" dirty="0" smtClean="0">
                <a:latin typeface="Arial" panose="020B0604020202020204" pitchFamily="34" charset="0"/>
              </a:rPr>
              <a:t>Practice </a:t>
            </a:r>
            <a:r>
              <a:rPr lang="en-US" sz="2800" dirty="0">
                <a:latin typeface="Arial" panose="020B0604020202020204" pitchFamily="34" charset="0"/>
              </a:rPr>
              <a:t>Points</a:t>
            </a:r>
            <a:endParaRPr lang="en-US" sz="2800" dirty="0"/>
          </a:p>
        </p:txBody>
      </p:sp>
    </p:spTree>
    <p:extLst>
      <p:ext uri="{BB962C8B-B14F-4D97-AF65-F5344CB8AC3E}">
        <p14:creationId xmlns:p14="http://schemas.microsoft.com/office/powerpoint/2010/main" val="1473008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15" y="174423"/>
            <a:ext cx="9404723" cy="1400530"/>
          </a:xfrm>
        </p:spPr>
        <p:txBody>
          <a:bodyPr/>
          <a:lstStyle/>
          <a:p>
            <a:r>
              <a:rPr lang="en-US" sz="3600" b="1" i="1" dirty="0">
                <a:solidFill>
                  <a:srgbClr val="FFFF00"/>
                </a:solidFill>
                <a:latin typeface="Arial" panose="020B0604020202020204" pitchFamily="34" charset="0"/>
              </a:rPr>
              <a:t>Novel causes of secondary hypophysitis</a:t>
            </a:r>
            <a:endParaRPr lang="en-US" sz="3600" dirty="0">
              <a:solidFill>
                <a:srgbClr val="FFFF00"/>
              </a:solidFill>
            </a:endParaRPr>
          </a:p>
        </p:txBody>
      </p:sp>
      <p:sp>
        <p:nvSpPr>
          <p:cNvPr id="3" name="Content Placeholder 2"/>
          <p:cNvSpPr>
            <a:spLocks noGrp="1"/>
          </p:cNvSpPr>
          <p:nvPr>
            <p:ph idx="1"/>
          </p:nvPr>
        </p:nvSpPr>
        <p:spPr>
          <a:xfrm>
            <a:off x="463826" y="993913"/>
            <a:ext cx="11290852" cy="5499651"/>
          </a:xfrm>
        </p:spPr>
        <p:txBody>
          <a:bodyPr>
            <a:noAutofit/>
          </a:bodyPr>
          <a:lstStyle/>
          <a:p>
            <a:r>
              <a:rPr lang="en-US" sz="2800" dirty="0">
                <a:solidFill>
                  <a:srgbClr val="FFFF00"/>
                </a:solidFill>
                <a:latin typeface="Arial" panose="020B0604020202020204" pitchFamily="34" charset="0"/>
              </a:rPr>
              <a:t>Anti-PIT1Hy</a:t>
            </a:r>
            <a:r>
              <a:rPr lang="en-US" dirty="0">
                <a:solidFill>
                  <a:srgbClr val="FFFF00"/>
                </a:solidFill>
                <a:latin typeface="Arial" panose="020B0604020202020204" pitchFamily="34" charset="0"/>
              </a:rPr>
              <a:t> </a:t>
            </a:r>
            <a:r>
              <a:rPr lang="en-US" dirty="0" smtClean="0">
                <a:latin typeface="Arial" panose="020B0604020202020204" pitchFamily="34" charset="0"/>
              </a:rPr>
              <a:t>:</a:t>
            </a:r>
          </a:p>
          <a:p>
            <a:pPr marL="0" indent="0">
              <a:buClr>
                <a:srgbClr val="B31166">
                  <a:lumMod val="60000"/>
                  <a:lumOff val="40000"/>
                </a:srgbClr>
              </a:buClr>
              <a:buNone/>
            </a:pPr>
            <a:r>
              <a:rPr lang="en-US" dirty="0" smtClean="0">
                <a:latin typeface="Arial" panose="020B0604020202020204" pitchFamily="34" charset="0"/>
              </a:rPr>
              <a:t> - </a:t>
            </a:r>
            <a:r>
              <a:rPr lang="en-US" sz="2400" dirty="0">
                <a:latin typeface="Arial" panose="020B0604020202020204" pitchFamily="34" charset="0"/>
              </a:rPr>
              <a:t>PIT1 is </a:t>
            </a:r>
            <a:r>
              <a:rPr lang="en-US" sz="2400" dirty="0" smtClean="0">
                <a:latin typeface="Arial" panose="020B0604020202020204" pitchFamily="34" charset="0"/>
              </a:rPr>
              <a:t>a </a:t>
            </a:r>
            <a:r>
              <a:rPr lang="en-US" sz="2400" dirty="0">
                <a:latin typeface="Arial" panose="020B0604020202020204" pitchFamily="34" charset="0"/>
              </a:rPr>
              <a:t>transcription factor that </a:t>
            </a:r>
            <a:r>
              <a:rPr lang="en-US" sz="2400" dirty="0" smtClean="0">
                <a:latin typeface="Arial" panose="020B0604020202020204" pitchFamily="34" charset="0"/>
              </a:rPr>
              <a:t>is </a:t>
            </a:r>
            <a:r>
              <a:rPr lang="en-US" sz="2400" dirty="0" smtClean="0">
                <a:latin typeface="Calibri" panose="020F0502020204030204" pitchFamily="34" charset="0"/>
              </a:rPr>
              <a:t> </a:t>
            </a:r>
            <a:r>
              <a:rPr lang="en-US" sz="2400" dirty="0">
                <a:latin typeface="Arial" panose="020B0604020202020204" pitchFamily="34" charset="0"/>
              </a:rPr>
              <a:t>involved in the differentiation of somatotroph, thyrotroph, and lactotroph cells </a:t>
            </a:r>
            <a:r>
              <a:rPr lang="en-US" sz="2400" dirty="0" smtClean="0">
                <a:latin typeface="Arial" panose="020B0604020202020204" pitchFamily="34" charset="0"/>
              </a:rPr>
              <a:t>during </a:t>
            </a:r>
            <a:r>
              <a:rPr lang="en-US" sz="2400" dirty="0" smtClean="0">
                <a:latin typeface="Calibri" panose="020F0502020204030204" pitchFamily="34" charset="0"/>
              </a:rPr>
              <a:t> </a:t>
            </a:r>
            <a:r>
              <a:rPr lang="en-US" sz="2400" dirty="0" smtClean="0">
                <a:latin typeface="Arial" panose="020B0604020202020204" pitchFamily="34" charset="0"/>
              </a:rPr>
              <a:t>organogenesis </a:t>
            </a:r>
          </a:p>
          <a:p>
            <a:pPr marL="0" indent="0">
              <a:buClr>
                <a:srgbClr val="B31166">
                  <a:lumMod val="60000"/>
                  <a:lumOff val="40000"/>
                </a:srgbClr>
              </a:buClr>
              <a:buNone/>
            </a:pPr>
            <a:r>
              <a:rPr lang="en-US" sz="2400" dirty="0" smtClean="0">
                <a:solidFill>
                  <a:prstClr val="white"/>
                </a:solidFill>
                <a:latin typeface="Arial" panose="020B0604020202020204" pitchFamily="34" charset="0"/>
              </a:rPr>
              <a:t>- </a:t>
            </a:r>
            <a:r>
              <a:rPr lang="en-US" sz="2400" dirty="0">
                <a:solidFill>
                  <a:prstClr val="white"/>
                </a:solidFill>
                <a:latin typeface="Arial" panose="020B0604020202020204" pitchFamily="34" charset="0"/>
              </a:rPr>
              <a:t>Less than 10 cases have been described to date, with most of the reports </a:t>
            </a:r>
            <a:r>
              <a:rPr lang="en-US" sz="2400" dirty="0" smtClean="0">
                <a:solidFill>
                  <a:prstClr val="white"/>
                </a:solidFill>
                <a:latin typeface="Arial" panose="020B0604020202020204" pitchFamily="34" charset="0"/>
              </a:rPr>
              <a:t>in male patients  </a:t>
            </a:r>
          </a:p>
          <a:p>
            <a:pPr marL="0" indent="0">
              <a:buClr>
                <a:srgbClr val="B31166">
                  <a:lumMod val="60000"/>
                  <a:lumOff val="40000"/>
                </a:srgbClr>
              </a:buClr>
              <a:buNone/>
            </a:pPr>
            <a:r>
              <a:rPr lang="en-US" sz="2400" dirty="0" smtClean="0">
                <a:solidFill>
                  <a:prstClr val="white"/>
                </a:solidFill>
                <a:latin typeface="Arial" panose="020B0604020202020204" pitchFamily="34" charset="0"/>
              </a:rPr>
              <a:t>- </a:t>
            </a:r>
            <a:r>
              <a:rPr lang="en-US" sz="2400" dirty="0">
                <a:solidFill>
                  <a:prstClr val="white"/>
                </a:solidFill>
                <a:latin typeface="Arial" panose="020B0604020202020204" pitchFamily="34" charset="0"/>
              </a:rPr>
              <a:t>paraneoplastic </a:t>
            </a:r>
            <a:r>
              <a:rPr lang="en-US" sz="2400" dirty="0">
                <a:solidFill>
                  <a:prstClr val="white"/>
                </a:solidFill>
                <a:latin typeface="Calibri" panose="020F0502020204030204" pitchFamily="34" charset="0"/>
              </a:rPr>
              <a:t> </a:t>
            </a:r>
            <a:r>
              <a:rPr lang="en-US" sz="2400" dirty="0" smtClean="0">
                <a:solidFill>
                  <a:prstClr val="white"/>
                </a:solidFill>
                <a:latin typeface="Arial" panose="020B0604020202020204" pitchFamily="34" charset="0"/>
              </a:rPr>
              <a:t>manifestation: </a:t>
            </a:r>
            <a:r>
              <a:rPr lang="en-US" sz="2400" dirty="0" smtClean="0">
                <a:solidFill>
                  <a:srgbClr val="FFFF00"/>
                </a:solidFill>
                <a:latin typeface="Arial" panose="020B0604020202020204" pitchFamily="34" charset="0"/>
              </a:rPr>
              <a:t> </a:t>
            </a:r>
            <a:r>
              <a:rPr lang="en-US" sz="2400" dirty="0">
                <a:solidFill>
                  <a:srgbClr val="FFFF00"/>
                </a:solidFill>
                <a:latin typeface="Arial" panose="020B0604020202020204" pitchFamily="34" charset="0"/>
              </a:rPr>
              <a:t>thymoma</a:t>
            </a:r>
            <a:r>
              <a:rPr lang="en-US" sz="2400" dirty="0">
                <a:solidFill>
                  <a:prstClr val="white"/>
                </a:solidFill>
                <a:latin typeface="Arial" panose="020B0604020202020204" pitchFamily="34" charset="0"/>
              </a:rPr>
              <a:t>; rarely</a:t>
            </a:r>
            <a:r>
              <a:rPr lang="en-US" sz="2400" dirty="0" smtClean="0">
                <a:solidFill>
                  <a:prstClr val="white"/>
                </a:solidFill>
                <a:latin typeface="Arial" panose="020B0604020202020204" pitchFamily="34" charset="0"/>
              </a:rPr>
              <a:t>, </a:t>
            </a:r>
            <a:r>
              <a:rPr lang="en-US" sz="2400" dirty="0">
                <a:solidFill>
                  <a:srgbClr val="FFFF00"/>
                </a:solidFill>
                <a:latin typeface="Arial" panose="020B0604020202020204" pitchFamily="34" charset="0"/>
              </a:rPr>
              <a:t>bladder </a:t>
            </a:r>
            <a:r>
              <a:rPr lang="en-US" sz="2400" dirty="0" smtClean="0">
                <a:solidFill>
                  <a:srgbClr val="FFFF00"/>
                </a:solidFill>
                <a:latin typeface="Arial" panose="020B0604020202020204" pitchFamily="34" charset="0"/>
              </a:rPr>
              <a:t>lymphoma </a:t>
            </a:r>
            <a:endParaRPr lang="en-US" sz="2400" dirty="0">
              <a:solidFill>
                <a:srgbClr val="FFFF00"/>
              </a:solidFill>
              <a:latin typeface="Arial" panose="020B0604020202020204" pitchFamily="34" charset="0"/>
            </a:endParaRPr>
          </a:p>
          <a:p>
            <a:pPr marL="0" indent="0">
              <a:buClr>
                <a:srgbClr val="B31166">
                  <a:lumMod val="60000"/>
                  <a:lumOff val="40000"/>
                </a:srgbClr>
              </a:buClr>
              <a:buNone/>
            </a:pPr>
            <a:r>
              <a:rPr lang="en-US" sz="2400" dirty="0" smtClean="0">
                <a:solidFill>
                  <a:prstClr val="white"/>
                </a:solidFill>
                <a:latin typeface="Arial" panose="020B0604020202020204" pitchFamily="34" charset="0"/>
              </a:rPr>
              <a:t>1) Acquired </a:t>
            </a:r>
            <a:r>
              <a:rPr lang="en-US" sz="2400" dirty="0">
                <a:solidFill>
                  <a:prstClr val="white"/>
                </a:solidFill>
                <a:latin typeface="Arial" panose="020B0604020202020204" pitchFamily="34" charset="0"/>
              </a:rPr>
              <a:t>specific GH, TSH, and prolactin deficiencies without impairment of other pituitary </a:t>
            </a:r>
            <a:r>
              <a:rPr lang="en-US" sz="2400" dirty="0" smtClean="0">
                <a:solidFill>
                  <a:prstClr val="white"/>
                </a:solidFill>
                <a:latin typeface="Arial" panose="020B0604020202020204" pitchFamily="34" charset="0"/>
              </a:rPr>
              <a:t>axes</a:t>
            </a:r>
            <a:r>
              <a:rPr lang="en-US" sz="2400" dirty="0" smtClean="0">
                <a:solidFill>
                  <a:prstClr val="white"/>
                </a:solidFill>
                <a:latin typeface="Calibri" panose="020F0502020204030204" pitchFamily="34" charset="0"/>
              </a:rPr>
              <a:t> </a:t>
            </a:r>
          </a:p>
          <a:p>
            <a:pPr marL="0" indent="0">
              <a:buClr>
                <a:srgbClr val="B31166">
                  <a:lumMod val="60000"/>
                  <a:lumOff val="40000"/>
                </a:srgbClr>
              </a:buClr>
              <a:buNone/>
            </a:pPr>
            <a:r>
              <a:rPr lang="en-US" sz="2400" dirty="0" smtClean="0">
                <a:solidFill>
                  <a:prstClr val="white"/>
                </a:solidFill>
                <a:latin typeface="Arial" panose="020B0604020202020204" pitchFamily="34" charset="0"/>
              </a:rPr>
              <a:t>2</a:t>
            </a:r>
            <a:r>
              <a:rPr lang="en-US" sz="2400" dirty="0">
                <a:solidFill>
                  <a:prstClr val="white"/>
                </a:solidFill>
                <a:latin typeface="Arial" panose="020B0604020202020204" pitchFamily="34" charset="0"/>
              </a:rPr>
              <a:t>) Presence of circulating anti-PIT1 antibodies </a:t>
            </a:r>
          </a:p>
          <a:p>
            <a:pPr marL="0" indent="0">
              <a:buClr>
                <a:srgbClr val="B31166">
                  <a:lumMod val="60000"/>
                  <a:lumOff val="40000"/>
                </a:srgbClr>
              </a:buClr>
              <a:buNone/>
            </a:pPr>
            <a:r>
              <a:rPr lang="en-US" sz="2400" dirty="0">
                <a:solidFill>
                  <a:prstClr val="white"/>
                </a:solidFill>
                <a:latin typeface="Arial" panose="020B0604020202020204" pitchFamily="34" charset="0"/>
              </a:rPr>
              <a:t>3) Underlying </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diagnosis of a thymoma or another malignant </a:t>
            </a:r>
            <a:r>
              <a:rPr lang="en-US" sz="2400" dirty="0" smtClean="0">
                <a:solidFill>
                  <a:prstClr val="white"/>
                </a:solidFill>
                <a:latin typeface="Arial" panose="020B0604020202020204" pitchFamily="34" charset="0"/>
              </a:rPr>
              <a:t>neoplasm </a:t>
            </a:r>
            <a:endParaRPr lang="en-US" sz="2400" dirty="0">
              <a:solidFill>
                <a:prstClr val="white"/>
              </a:solidFill>
              <a:latin typeface="Arial" panose="020B0604020202020204" pitchFamily="34" charset="0"/>
            </a:endParaRPr>
          </a:p>
          <a:p>
            <a:pPr marL="0" lvl="0" indent="0">
              <a:buClr>
                <a:srgbClr val="B31166">
                  <a:lumMod val="60000"/>
                  <a:lumOff val="40000"/>
                </a:srgbClr>
              </a:buClr>
              <a:buNone/>
            </a:pPr>
            <a:r>
              <a:rPr lang="en-US" dirty="0" smtClean="0">
                <a:solidFill>
                  <a:srgbClr val="FFFF00"/>
                </a:solidFill>
                <a:latin typeface="Arial" panose="020B0604020202020204" pitchFamily="34" charset="0"/>
              </a:rPr>
              <a:t>    </a:t>
            </a:r>
            <a:r>
              <a:rPr lang="en-US" sz="2400" dirty="0" smtClean="0">
                <a:solidFill>
                  <a:srgbClr val="FFFF00"/>
                </a:solidFill>
                <a:latin typeface="Arial" panose="020B0604020202020204" pitchFamily="34" charset="0"/>
              </a:rPr>
              <a:t>A definitive diagnosis is</a:t>
            </a:r>
            <a:r>
              <a:rPr lang="en-US" sz="2400" dirty="0" smtClean="0">
                <a:solidFill>
                  <a:srgbClr val="FFFF00"/>
                </a:solidFill>
                <a:latin typeface="Calibri" panose="020F0502020204030204" pitchFamily="34" charset="0"/>
              </a:rPr>
              <a:t> </a:t>
            </a:r>
            <a:r>
              <a:rPr lang="en-US" sz="2400" dirty="0" smtClean="0">
                <a:solidFill>
                  <a:srgbClr val="FFFF00"/>
                </a:solidFill>
                <a:latin typeface="Arial" panose="020B0604020202020204" pitchFamily="34" charset="0"/>
              </a:rPr>
              <a:t>established if criteria 1 and 2 are met</a:t>
            </a:r>
          </a:p>
        </p:txBody>
      </p:sp>
    </p:spTree>
    <p:extLst>
      <p:ext uri="{BB962C8B-B14F-4D97-AF65-F5344CB8AC3E}">
        <p14:creationId xmlns:p14="http://schemas.microsoft.com/office/powerpoint/2010/main" val="344470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14179"/>
            <a:ext cx="9404723" cy="1400530"/>
          </a:xfrm>
        </p:spPr>
        <p:txBody>
          <a:bodyPr/>
          <a:lstStyle/>
          <a:p>
            <a:r>
              <a:rPr lang="en-US" sz="6000" b="1" dirty="0" smtClean="0">
                <a:solidFill>
                  <a:srgbClr val="FFFF00"/>
                </a:solidFill>
              </a:rPr>
              <a:t>AGENDA:</a:t>
            </a:r>
            <a:endParaRPr lang="en-US" sz="6000" b="1" dirty="0">
              <a:solidFill>
                <a:srgbClr val="FFFF00"/>
              </a:solidFill>
            </a:endParaRPr>
          </a:p>
        </p:txBody>
      </p:sp>
      <p:sp>
        <p:nvSpPr>
          <p:cNvPr id="3" name="Content Placeholder 2"/>
          <p:cNvSpPr>
            <a:spLocks noGrp="1"/>
          </p:cNvSpPr>
          <p:nvPr>
            <p:ph idx="1"/>
          </p:nvPr>
        </p:nvSpPr>
        <p:spPr>
          <a:xfrm>
            <a:off x="646112" y="1484244"/>
            <a:ext cx="10445958" cy="5102086"/>
          </a:xfrm>
        </p:spPr>
        <p:txBody>
          <a:bodyPr>
            <a:noAutofit/>
          </a:bodyPr>
          <a:lstStyle/>
          <a:p>
            <a:r>
              <a:rPr lang="en-US" sz="2800" dirty="0" smtClean="0">
                <a:latin typeface="Arial" panose="020B0604020202020204" pitchFamily="34" charset="0"/>
              </a:rPr>
              <a:t>Introduction</a:t>
            </a:r>
          </a:p>
          <a:p>
            <a:r>
              <a:rPr lang="en-US" sz="2800" dirty="0">
                <a:latin typeface="Arial" panose="020B0604020202020204" pitchFamily="34" charset="0"/>
              </a:rPr>
              <a:t>Classification of </a:t>
            </a:r>
            <a:r>
              <a:rPr lang="en-US" sz="2800" dirty="0" smtClean="0">
                <a:latin typeface="Arial" panose="020B0604020202020204" pitchFamily="34" charset="0"/>
              </a:rPr>
              <a:t>hypophysitis</a:t>
            </a:r>
          </a:p>
          <a:p>
            <a:r>
              <a:rPr lang="en-US" sz="2800" i="1" dirty="0">
                <a:latin typeface="Arial" panose="020B0604020202020204" pitchFamily="34" charset="0"/>
              </a:rPr>
              <a:t>Novel causes of secondary </a:t>
            </a:r>
            <a:r>
              <a:rPr lang="en-US" sz="2800" i="1" dirty="0" smtClean="0">
                <a:latin typeface="Arial" panose="020B0604020202020204" pitchFamily="34" charset="0"/>
              </a:rPr>
              <a:t>hypophysitis</a:t>
            </a:r>
          </a:p>
          <a:p>
            <a:r>
              <a:rPr lang="en-US" sz="2800" dirty="0">
                <a:latin typeface="Arial" panose="020B0604020202020204" pitchFamily="34" charset="0"/>
              </a:rPr>
              <a:t>Clinical features of </a:t>
            </a:r>
            <a:r>
              <a:rPr lang="en-US" sz="2800" dirty="0" smtClean="0">
                <a:latin typeface="Arial" panose="020B0604020202020204" pitchFamily="34" charset="0"/>
              </a:rPr>
              <a:t>hypophysitis</a:t>
            </a:r>
          </a:p>
          <a:p>
            <a:r>
              <a:rPr lang="en-US" sz="2800" dirty="0">
                <a:latin typeface="Arial" panose="020B0604020202020204" pitchFamily="34" charset="0"/>
              </a:rPr>
              <a:t>Diagnosis 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Treatment </a:t>
            </a:r>
            <a:r>
              <a:rPr lang="en-US" sz="2800" dirty="0">
                <a:latin typeface="Arial" panose="020B0604020202020204" pitchFamily="34" charset="0"/>
              </a:rPr>
              <a:t>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Summary</a:t>
            </a:r>
            <a:r>
              <a:rPr lang="en-US" sz="2800" dirty="0">
                <a:latin typeface="Arial" panose="020B0604020202020204" pitchFamily="34" charset="0"/>
              </a:rPr>
              <a:t>: Challenges and Future </a:t>
            </a:r>
            <a:r>
              <a:rPr lang="en-US" sz="2800" dirty="0" smtClean="0">
                <a:latin typeface="Arial" panose="020B0604020202020204" pitchFamily="34" charset="0"/>
              </a:rPr>
              <a:t>directions</a:t>
            </a:r>
          </a:p>
          <a:p>
            <a:r>
              <a:rPr lang="en-US" sz="2800" dirty="0" smtClean="0">
                <a:latin typeface="Arial" panose="020B0604020202020204" pitchFamily="34" charset="0"/>
              </a:rPr>
              <a:t>Practice </a:t>
            </a:r>
            <a:r>
              <a:rPr lang="en-US" sz="2800" dirty="0">
                <a:latin typeface="Arial" panose="020B0604020202020204" pitchFamily="34" charset="0"/>
              </a:rPr>
              <a:t>Points</a:t>
            </a:r>
            <a:endParaRPr lang="en-US" sz="2800" dirty="0"/>
          </a:p>
        </p:txBody>
      </p:sp>
    </p:spTree>
    <p:extLst>
      <p:ext uri="{BB962C8B-B14F-4D97-AF65-F5344CB8AC3E}">
        <p14:creationId xmlns:p14="http://schemas.microsoft.com/office/powerpoint/2010/main" val="2751044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9444" y="1298714"/>
            <a:ext cx="9515062" cy="4267200"/>
          </a:xfrm>
        </p:spPr>
        <p:txBody>
          <a:bodyPr>
            <a:normAutofit/>
          </a:bodyPr>
          <a:lstStyle/>
          <a:p>
            <a:pPr marL="0" indent="0">
              <a:buNone/>
            </a:pPr>
            <a:r>
              <a:rPr lang="en-US" sz="2400" dirty="0" smtClean="0">
                <a:latin typeface="Arial" panose="020B0604020202020204" pitchFamily="34" charset="0"/>
              </a:rPr>
              <a:t>   </a:t>
            </a:r>
            <a:r>
              <a:rPr lang="en-US" sz="3200" dirty="0">
                <a:solidFill>
                  <a:srgbClr val="FFFF00"/>
                </a:solidFill>
                <a:latin typeface="Arial" panose="020B0604020202020204" pitchFamily="34" charset="0"/>
              </a:rPr>
              <a:t>A</a:t>
            </a:r>
            <a:r>
              <a:rPr lang="en-US" sz="3200" dirty="0" smtClean="0">
                <a:solidFill>
                  <a:srgbClr val="FFFF00"/>
                </a:solidFill>
                <a:latin typeface="Arial" panose="020B0604020202020204" pitchFamily="34" charset="0"/>
              </a:rPr>
              <a:t>cquired</a:t>
            </a:r>
            <a:r>
              <a:rPr lang="en-US" sz="3200" dirty="0" smtClean="0">
                <a:solidFill>
                  <a:srgbClr val="FFFF00"/>
                </a:solidFill>
                <a:latin typeface="Arial" panose="020B0604020202020204" pitchFamily="34" charset="0"/>
              </a:rPr>
              <a:t>, isolated ACTH-deficiency:</a:t>
            </a:r>
          </a:p>
          <a:p>
            <a:r>
              <a:rPr lang="en-US" sz="2400" dirty="0" smtClean="0">
                <a:latin typeface="Arial" panose="020B0604020202020204" pitchFamily="34" charset="0"/>
              </a:rPr>
              <a:t> </a:t>
            </a:r>
            <a:r>
              <a:rPr lang="en-US" sz="2400" dirty="0">
                <a:latin typeface="Arial" panose="020B0604020202020204" pitchFamily="34" charset="0"/>
              </a:rPr>
              <a:t>A</a:t>
            </a:r>
            <a:r>
              <a:rPr lang="en-US" sz="2400" dirty="0" smtClean="0">
                <a:latin typeface="Arial" panose="020B0604020202020204" pitchFamily="34" charset="0"/>
              </a:rPr>
              <a:t> </a:t>
            </a:r>
            <a:r>
              <a:rPr lang="en-US" sz="2400" dirty="0">
                <a:latin typeface="Arial" panose="020B0604020202020204" pitchFamily="34" charset="0"/>
              </a:rPr>
              <a:t>paraneoplastic syndrome </a:t>
            </a:r>
            <a:endParaRPr lang="en-US" sz="2400" dirty="0" smtClean="0">
              <a:latin typeface="Arial" panose="020B0604020202020204" pitchFamily="34" charset="0"/>
            </a:endParaRPr>
          </a:p>
          <a:p>
            <a:r>
              <a:rPr lang="en-US" sz="2400" dirty="0" smtClean="0">
                <a:latin typeface="Arial" panose="020B0604020202020204" pitchFamily="34" charset="0"/>
              </a:rPr>
              <a:t>  </a:t>
            </a:r>
            <a:r>
              <a:rPr lang="en-US" sz="2400" dirty="0">
                <a:latin typeface="Arial" panose="020B0604020202020204" pitchFamily="34" charset="0"/>
              </a:rPr>
              <a:t>E</a:t>
            </a:r>
            <a:r>
              <a:rPr lang="en-US" sz="2400" dirty="0" smtClean="0">
                <a:latin typeface="Arial" panose="020B0604020202020204" pitchFamily="34" charset="0"/>
              </a:rPr>
              <a:t>ctopic </a:t>
            </a:r>
            <a:r>
              <a:rPr lang="en-US" sz="2400" dirty="0">
                <a:latin typeface="Arial" panose="020B0604020202020204" pitchFamily="34" charset="0"/>
              </a:rPr>
              <a:t>ACTH-expressing large cell neuroendocrine </a:t>
            </a:r>
            <a:r>
              <a:rPr lang="en-US" sz="2400" dirty="0" smtClean="0">
                <a:latin typeface="Arial" panose="020B0604020202020204" pitchFamily="34" charset="0"/>
              </a:rPr>
              <a:t>carcinoma</a:t>
            </a:r>
            <a:r>
              <a:rPr lang="en-US" sz="2400" dirty="0">
                <a:latin typeface="Arial" panose="020B0604020202020204" pitchFamily="34" charset="0"/>
              </a:rPr>
              <a:t> </a:t>
            </a:r>
            <a:r>
              <a:rPr lang="en-US" sz="2400" dirty="0" smtClean="0">
                <a:latin typeface="Arial" panose="020B0604020202020204" pitchFamily="34" charset="0"/>
              </a:rPr>
              <a:t>Circulating POMC antibodies </a:t>
            </a:r>
            <a:r>
              <a:rPr lang="en-US" sz="2400" dirty="0">
                <a:latin typeface="Arial" panose="020B0604020202020204" pitchFamily="34" charset="0"/>
              </a:rPr>
              <a:t>were </a:t>
            </a:r>
            <a:r>
              <a:rPr lang="en-US" sz="2400" dirty="0" smtClean="0">
                <a:latin typeface="Arial" panose="020B0604020202020204" pitchFamily="34" charset="0"/>
              </a:rPr>
              <a:t>detected </a:t>
            </a:r>
          </a:p>
          <a:p>
            <a:r>
              <a:rPr lang="en-US" sz="2400" dirty="0">
                <a:latin typeface="Arial" panose="020B0604020202020204" pitchFamily="34" charset="0"/>
              </a:rPr>
              <a:t>G</a:t>
            </a:r>
            <a:r>
              <a:rPr lang="en-US" sz="2400" dirty="0" smtClean="0">
                <a:latin typeface="Arial" panose="020B0604020202020204" pitchFamily="34" charset="0"/>
              </a:rPr>
              <a:t>astric </a:t>
            </a:r>
            <a:r>
              <a:rPr lang="en-US" sz="2400" dirty="0">
                <a:latin typeface="Arial" panose="020B0604020202020204" pitchFamily="34" charset="0"/>
              </a:rPr>
              <a:t>cancer and acute myeloid leukaemia </a:t>
            </a:r>
            <a:endParaRPr lang="en-US" sz="2400" dirty="0" smtClean="0">
              <a:latin typeface="Arial" panose="020B0604020202020204" pitchFamily="34" charset="0"/>
            </a:endParaRPr>
          </a:p>
          <a:p>
            <a:r>
              <a:rPr lang="en-US" sz="2400" dirty="0" smtClean="0">
                <a:latin typeface="Arial" panose="020B0604020202020204" pitchFamily="34" charset="0"/>
              </a:rPr>
              <a:t> </a:t>
            </a:r>
            <a:r>
              <a:rPr lang="en-US" sz="2400" dirty="0">
                <a:latin typeface="Arial" panose="020B0604020202020204" pitchFamily="34" charset="0"/>
              </a:rPr>
              <a:t>W</a:t>
            </a:r>
            <a:r>
              <a:rPr lang="en-US" sz="2400" dirty="0" smtClean="0">
                <a:latin typeface="Arial" panose="020B0604020202020204" pitchFamily="34" charset="0"/>
              </a:rPr>
              <a:t>ith </a:t>
            </a:r>
            <a:r>
              <a:rPr lang="en-US" sz="2400" dirty="0">
                <a:latin typeface="Arial" panose="020B0604020202020204" pitchFamily="34" charset="0"/>
              </a:rPr>
              <a:t>lymphocytic infiltration of the pituitary, it is likely that this </a:t>
            </a:r>
            <a:r>
              <a:rPr lang="en-US" sz="2400" dirty="0" smtClean="0">
                <a:latin typeface="Arial" panose="020B0604020202020204" pitchFamily="34" charset="0"/>
              </a:rPr>
              <a:t>condition </a:t>
            </a:r>
            <a:r>
              <a:rPr lang="en-US" sz="2400" dirty="0" smtClean="0">
                <a:latin typeface="Calibri" panose="020F0502020204030204" pitchFamily="34" charset="0"/>
              </a:rPr>
              <a:t> </a:t>
            </a:r>
            <a:r>
              <a:rPr lang="en-US" sz="2400" dirty="0">
                <a:latin typeface="Arial" panose="020B0604020202020204" pitchFamily="34" charset="0"/>
              </a:rPr>
              <a:t>could represent a novel form of AHy </a:t>
            </a:r>
            <a:endParaRPr lang="en-US" sz="2400" dirty="0"/>
          </a:p>
        </p:txBody>
      </p:sp>
    </p:spTree>
    <p:extLst>
      <p:ext uri="{BB962C8B-B14F-4D97-AF65-F5344CB8AC3E}">
        <p14:creationId xmlns:p14="http://schemas.microsoft.com/office/powerpoint/2010/main" val="42733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14179"/>
            <a:ext cx="9404723" cy="1400530"/>
          </a:xfrm>
        </p:spPr>
        <p:txBody>
          <a:bodyPr/>
          <a:lstStyle/>
          <a:p>
            <a:r>
              <a:rPr lang="en-US" sz="6000" b="1" dirty="0" smtClean="0">
                <a:solidFill>
                  <a:srgbClr val="FFFF00"/>
                </a:solidFill>
              </a:rPr>
              <a:t>AGENDA:</a:t>
            </a:r>
            <a:endParaRPr lang="en-US" sz="6000" b="1" dirty="0">
              <a:solidFill>
                <a:srgbClr val="FFFF00"/>
              </a:solidFill>
            </a:endParaRPr>
          </a:p>
        </p:txBody>
      </p:sp>
      <p:sp>
        <p:nvSpPr>
          <p:cNvPr id="3" name="Content Placeholder 2"/>
          <p:cNvSpPr>
            <a:spLocks noGrp="1"/>
          </p:cNvSpPr>
          <p:nvPr>
            <p:ph idx="1"/>
          </p:nvPr>
        </p:nvSpPr>
        <p:spPr>
          <a:xfrm>
            <a:off x="646112" y="1484244"/>
            <a:ext cx="10445958" cy="5102086"/>
          </a:xfrm>
        </p:spPr>
        <p:txBody>
          <a:bodyPr>
            <a:noAutofit/>
          </a:bodyPr>
          <a:lstStyle/>
          <a:p>
            <a:r>
              <a:rPr lang="en-US" sz="2800" dirty="0" smtClean="0">
                <a:latin typeface="Arial" panose="020B0604020202020204" pitchFamily="34" charset="0"/>
              </a:rPr>
              <a:t>Introduction</a:t>
            </a:r>
          </a:p>
          <a:p>
            <a:r>
              <a:rPr lang="en-US" sz="2800" dirty="0">
                <a:latin typeface="Arial" panose="020B0604020202020204" pitchFamily="34" charset="0"/>
              </a:rPr>
              <a:t>Classification of </a:t>
            </a:r>
            <a:r>
              <a:rPr lang="en-US" sz="2800" dirty="0" smtClean="0">
                <a:latin typeface="Arial" panose="020B0604020202020204" pitchFamily="34" charset="0"/>
              </a:rPr>
              <a:t>hypophysitis</a:t>
            </a:r>
          </a:p>
          <a:p>
            <a:r>
              <a:rPr lang="en-US" sz="2800" i="1" dirty="0">
                <a:latin typeface="Arial" panose="020B0604020202020204" pitchFamily="34" charset="0"/>
              </a:rPr>
              <a:t>Novel causes of secondary </a:t>
            </a:r>
            <a:r>
              <a:rPr lang="en-US" sz="2800" i="1" dirty="0" smtClean="0">
                <a:latin typeface="Arial" panose="020B0604020202020204" pitchFamily="34" charset="0"/>
              </a:rPr>
              <a:t>hypophysitis</a:t>
            </a:r>
          </a:p>
          <a:p>
            <a:r>
              <a:rPr lang="en-US" sz="2800" dirty="0">
                <a:solidFill>
                  <a:srgbClr val="FFFF00"/>
                </a:solidFill>
                <a:latin typeface="Arial" panose="020B0604020202020204" pitchFamily="34" charset="0"/>
              </a:rPr>
              <a:t>Clinical features of </a:t>
            </a:r>
            <a:r>
              <a:rPr lang="en-US" sz="2800" dirty="0" smtClean="0">
                <a:solidFill>
                  <a:srgbClr val="FFFF00"/>
                </a:solidFill>
                <a:latin typeface="Arial" panose="020B0604020202020204" pitchFamily="34" charset="0"/>
              </a:rPr>
              <a:t>hypophysitis</a:t>
            </a:r>
          </a:p>
          <a:p>
            <a:r>
              <a:rPr lang="en-US" sz="2800" dirty="0">
                <a:latin typeface="Arial" panose="020B0604020202020204" pitchFamily="34" charset="0"/>
              </a:rPr>
              <a:t>Diagnosis 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Treatment </a:t>
            </a:r>
            <a:r>
              <a:rPr lang="en-US" sz="2800" dirty="0">
                <a:latin typeface="Arial" panose="020B0604020202020204" pitchFamily="34" charset="0"/>
              </a:rPr>
              <a:t>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Summary</a:t>
            </a:r>
            <a:r>
              <a:rPr lang="en-US" sz="2800" dirty="0">
                <a:latin typeface="Arial" panose="020B0604020202020204" pitchFamily="34" charset="0"/>
              </a:rPr>
              <a:t>: Challenges and Future </a:t>
            </a:r>
            <a:r>
              <a:rPr lang="en-US" sz="2800" dirty="0" smtClean="0">
                <a:latin typeface="Arial" panose="020B0604020202020204" pitchFamily="34" charset="0"/>
              </a:rPr>
              <a:t>directions</a:t>
            </a:r>
          </a:p>
          <a:p>
            <a:r>
              <a:rPr lang="en-US" sz="2800" dirty="0" smtClean="0">
                <a:latin typeface="Arial" panose="020B0604020202020204" pitchFamily="34" charset="0"/>
              </a:rPr>
              <a:t>Practice </a:t>
            </a:r>
            <a:r>
              <a:rPr lang="en-US" sz="2800" dirty="0">
                <a:latin typeface="Arial" panose="020B0604020202020204" pitchFamily="34" charset="0"/>
              </a:rPr>
              <a:t>Points</a:t>
            </a:r>
            <a:endParaRPr lang="en-US" sz="2800" dirty="0"/>
          </a:p>
        </p:txBody>
      </p:sp>
    </p:spTree>
    <p:extLst>
      <p:ext uri="{BB962C8B-B14F-4D97-AF65-F5344CB8AC3E}">
        <p14:creationId xmlns:p14="http://schemas.microsoft.com/office/powerpoint/2010/main" val="552328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latin typeface="Arial" panose="020B0604020202020204" pitchFamily="34" charset="0"/>
              </a:rPr>
              <a:t>Clinical features of hypophysitis</a:t>
            </a:r>
            <a:endParaRPr lang="en-US" dirty="0">
              <a:solidFill>
                <a:srgbClr val="FFFF00"/>
              </a:solidFill>
            </a:endParaRPr>
          </a:p>
        </p:txBody>
      </p:sp>
      <p:sp>
        <p:nvSpPr>
          <p:cNvPr id="3" name="Content Placeholder 2"/>
          <p:cNvSpPr>
            <a:spLocks noGrp="1"/>
          </p:cNvSpPr>
          <p:nvPr>
            <p:ph idx="1"/>
          </p:nvPr>
        </p:nvSpPr>
        <p:spPr>
          <a:xfrm>
            <a:off x="1126435" y="2014330"/>
            <a:ext cx="9422295" cy="4399722"/>
          </a:xfrm>
        </p:spPr>
        <p:txBody>
          <a:bodyPr>
            <a:normAutofit/>
          </a:bodyPr>
          <a:lstStyle/>
          <a:p>
            <a:r>
              <a:rPr lang="en-US" sz="2800" dirty="0" smtClean="0">
                <a:solidFill>
                  <a:srgbClr val="FFC000"/>
                </a:solidFill>
                <a:latin typeface="Arial" panose="020B0604020202020204" pitchFamily="34" charset="0"/>
              </a:rPr>
              <a:t> </a:t>
            </a:r>
            <a:r>
              <a:rPr lang="en-US" sz="2800" dirty="0">
                <a:solidFill>
                  <a:srgbClr val="FFC000"/>
                </a:solidFill>
                <a:latin typeface="Arial" panose="020B0604020202020204" pitchFamily="34" charset="0"/>
              </a:rPr>
              <a:t>Mass effects</a:t>
            </a:r>
            <a:r>
              <a:rPr lang="en-US" dirty="0">
                <a:solidFill>
                  <a:srgbClr val="FFC000"/>
                </a:solidFill>
                <a:latin typeface="Arial" panose="020B0604020202020204" pitchFamily="34" charset="0"/>
              </a:rPr>
              <a:t> </a:t>
            </a:r>
            <a:endParaRPr lang="en-US" dirty="0" smtClean="0">
              <a:latin typeface="Arial" panose="020B0604020202020204" pitchFamily="34" charset="0"/>
            </a:endParaRPr>
          </a:p>
          <a:p>
            <a:r>
              <a:rPr lang="en-US" sz="2800" dirty="0" smtClean="0">
                <a:solidFill>
                  <a:srgbClr val="FFC000"/>
                </a:solidFill>
                <a:latin typeface="Arial" panose="020B0604020202020204" pitchFamily="34" charset="0"/>
              </a:rPr>
              <a:t> </a:t>
            </a:r>
            <a:r>
              <a:rPr lang="en-US" sz="2800" dirty="0">
                <a:solidFill>
                  <a:srgbClr val="FFC000"/>
                </a:solidFill>
                <a:latin typeface="Arial" panose="020B0604020202020204" pitchFamily="34" charset="0"/>
              </a:rPr>
              <a:t>A</a:t>
            </a:r>
            <a:r>
              <a:rPr lang="en-US" sz="2800" dirty="0" smtClean="0">
                <a:solidFill>
                  <a:srgbClr val="FFC000"/>
                </a:solidFill>
                <a:latin typeface="Arial" panose="020B0604020202020204" pitchFamily="34" charset="0"/>
              </a:rPr>
              <a:t>nterior </a:t>
            </a:r>
            <a:r>
              <a:rPr lang="en-US" sz="2800" dirty="0">
                <a:solidFill>
                  <a:srgbClr val="FFC000"/>
                </a:solidFill>
                <a:latin typeface="Arial" panose="020B0604020202020204" pitchFamily="34" charset="0"/>
              </a:rPr>
              <a:t>pituitary hormones deficiency</a:t>
            </a:r>
            <a:r>
              <a:rPr lang="en-US" sz="2800" dirty="0" smtClean="0">
                <a:latin typeface="Arial" panose="020B0604020202020204" pitchFamily="34" charset="0"/>
              </a:rPr>
              <a:t> </a:t>
            </a:r>
            <a:endParaRPr lang="en-US" dirty="0" smtClean="0">
              <a:latin typeface="Arial" panose="020B0604020202020204" pitchFamily="34" charset="0"/>
            </a:endParaRPr>
          </a:p>
          <a:p>
            <a:r>
              <a:rPr lang="en-US" dirty="0" smtClean="0">
                <a:latin typeface="Arial" panose="020B0604020202020204" pitchFamily="34" charset="0"/>
              </a:rPr>
              <a:t> </a:t>
            </a:r>
            <a:r>
              <a:rPr lang="en-US" sz="2800" dirty="0">
                <a:solidFill>
                  <a:srgbClr val="FFC000"/>
                </a:solidFill>
                <a:latin typeface="Arial" panose="020B0604020202020204" pitchFamily="34" charset="0"/>
              </a:rPr>
              <a:t>Central </a:t>
            </a:r>
            <a:r>
              <a:rPr lang="en-US" sz="2800" dirty="0" smtClean="0">
                <a:solidFill>
                  <a:srgbClr val="FFC000"/>
                </a:solidFill>
                <a:latin typeface="Arial" panose="020B0604020202020204" pitchFamily="34" charset="0"/>
              </a:rPr>
              <a:t>DI</a:t>
            </a:r>
            <a:r>
              <a:rPr lang="en-US" sz="2800" dirty="0" smtClean="0">
                <a:latin typeface="Arial" panose="020B0604020202020204" pitchFamily="34" charset="0"/>
              </a:rPr>
              <a:t> </a:t>
            </a:r>
            <a:endParaRPr lang="en-US" dirty="0">
              <a:latin typeface="Arial" panose="020B0604020202020204" pitchFamily="34" charset="0"/>
            </a:endParaRPr>
          </a:p>
          <a:p>
            <a:r>
              <a:rPr lang="en-US" sz="2800" dirty="0" smtClean="0">
                <a:latin typeface="Arial" panose="020B0604020202020204" pitchFamily="34" charset="0"/>
              </a:rPr>
              <a:t> </a:t>
            </a:r>
            <a:r>
              <a:rPr lang="en-US" sz="2800" dirty="0" smtClean="0">
                <a:solidFill>
                  <a:srgbClr val="FFC000"/>
                </a:solidFill>
                <a:latin typeface="Arial" panose="020B0604020202020204" pitchFamily="34" charset="0"/>
              </a:rPr>
              <a:t>Hyperprolactinemia</a:t>
            </a:r>
            <a:endParaRPr lang="en-US" sz="3200" dirty="0">
              <a:solidFill>
                <a:srgbClr val="FFC000"/>
              </a:solidFill>
              <a:latin typeface="Arial" panose="020B0604020202020204" pitchFamily="34" charset="0"/>
            </a:endParaRPr>
          </a:p>
          <a:p>
            <a:r>
              <a:rPr lang="en-US" sz="2800" dirty="0">
                <a:latin typeface="Arial" panose="020B0604020202020204" pitchFamily="34" charset="0"/>
              </a:rPr>
              <a:t> </a:t>
            </a:r>
            <a:r>
              <a:rPr lang="en-US" sz="2800" dirty="0">
                <a:solidFill>
                  <a:srgbClr val="FFC000"/>
                </a:solidFill>
                <a:latin typeface="Arial" panose="020B0604020202020204" pitchFamily="34" charset="0"/>
              </a:rPr>
              <a:t>I</a:t>
            </a:r>
            <a:r>
              <a:rPr lang="en-US" sz="2800" dirty="0" smtClean="0">
                <a:solidFill>
                  <a:srgbClr val="FFC000"/>
                </a:solidFill>
                <a:latin typeface="Arial" panose="020B0604020202020204" pitchFamily="34" charset="0"/>
              </a:rPr>
              <a:t>nternal </a:t>
            </a:r>
            <a:r>
              <a:rPr lang="en-US" sz="2800" dirty="0" smtClean="0">
                <a:solidFill>
                  <a:srgbClr val="FFC000"/>
                </a:solidFill>
                <a:latin typeface="Arial" panose="020B0604020202020204" pitchFamily="34" charset="0"/>
              </a:rPr>
              <a:t>carotid </a:t>
            </a:r>
            <a:r>
              <a:rPr lang="en-US" sz="2800" dirty="0">
                <a:solidFill>
                  <a:srgbClr val="FFC000"/>
                </a:solidFill>
                <a:latin typeface="Arial" panose="020B0604020202020204" pitchFamily="34" charset="0"/>
              </a:rPr>
              <a:t>artery occlusion</a:t>
            </a:r>
          </a:p>
          <a:p>
            <a:r>
              <a:rPr lang="en-US" sz="2800" dirty="0">
                <a:solidFill>
                  <a:srgbClr val="FFC000"/>
                </a:solidFill>
                <a:latin typeface="Arial" panose="020B0604020202020204" pitchFamily="34" charset="0"/>
              </a:rPr>
              <a:t> </a:t>
            </a:r>
            <a:r>
              <a:rPr lang="en-US" sz="2800" dirty="0" smtClean="0">
                <a:solidFill>
                  <a:srgbClr val="FFC000"/>
                </a:solidFill>
                <a:latin typeface="Arial" panose="020B0604020202020204" pitchFamily="34" charset="0"/>
              </a:rPr>
              <a:t>Aseptic</a:t>
            </a:r>
            <a:r>
              <a:rPr lang="en-US" sz="2800" dirty="0" smtClean="0">
                <a:solidFill>
                  <a:srgbClr val="FFC000"/>
                </a:solidFill>
                <a:latin typeface="Calibri" panose="020F0502020204030204" pitchFamily="34" charset="0"/>
              </a:rPr>
              <a:t> </a:t>
            </a:r>
            <a:r>
              <a:rPr lang="en-US" sz="2800" dirty="0">
                <a:solidFill>
                  <a:srgbClr val="FFC000"/>
                </a:solidFill>
                <a:latin typeface="Arial" panose="020B0604020202020204" pitchFamily="34" charset="0"/>
              </a:rPr>
              <a:t>meningitis,</a:t>
            </a:r>
          </a:p>
          <a:p>
            <a:r>
              <a:rPr lang="en-US" sz="2800" dirty="0">
                <a:solidFill>
                  <a:srgbClr val="FFC000"/>
                </a:solidFill>
                <a:latin typeface="Arial" panose="020B0604020202020204" pitchFamily="34" charset="0"/>
              </a:rPr>
              <a:t> pituitary apoplexy </a:t>
            </a:r>
          </a:p>
          <a:p>
            <a:endParaRPr lang="en-US" sz="2800" dirty="0" smtClean="0">
              <a:solidFill>
                <a:srgbClr val="FFC000"/>
              </a:solidFill>
              <a:latin typeface="Arial" panose="020B0604020202020204" pitchFamily="34" charset="0"/>
            </a:endParaRPr>
          </a:p>
          <a:p>
            <a:pPr marL="0" indent="0">
              <a:buNone/>
            </a:pPr>
            <a:endParaRPr lang="en-US" dirty="0" smtClean="0">
              <a:latin typeface="Arial" panose="020B0604020202020204" pitchFamily="34" charset="0"/>
            </a:endParaRPr>
          </a:p>
        </p:txBody>
      </p:sp>
    </p:spTree>
    <p:extLst>
      <p:ext uri="{BB962C8B-B14F-4D97-AF65-F5344CB8AC3E}">
        <p14:creationId xmlns:p14="http://schemas.microsoft.com/office/powerpoint/2010/main" val="364695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55304"/>
            <a:ext cx="3422217" cy="3668613"/>
          </a:xfrm>
        </p:spPr>
        <p:txBody>
          <a:bodyPr>
            <a:normAutofit/>
          </a:bodyPr>
          <a:lstStyle/>
          <a:p>
            <a:pPr>
              <a:buFont typeface="Wingdings" panose="05000000000000000000" pitchFamily="2" charset="2"/>
              <a:buChar char="ü"/>
            </a:pPr>
            <a:r>
              <a:rPr lang="en-US" b="1" dirty="0">
                <a:latin typeface="Arial" panose="020B0604020202020204" pitchFamily="34" charset="0"/>
              </a:rPr>
              <a:t>Figure 2: </a:t>
            </a:r>
            <a:r>
              <a:rPr lang="en-US" dirty="0">
                <a:latin typeface="Arial" panose="020B0604020202020204" pitchFamily="34" charset="0"/>
              </a:rPr>
              <a:t>Diagrammatic representation of normal anatomy of the sellar region and the </a:t>
            </a:r>
            <a:r>
              <a:rPr lang="en-US" dirty="0" smtClean="0">
                <a:latin typeface="Arial" panose="020B0604020202020204" pitchFamily="34" charset="0"/>
              </a:rPr>
              <a:t>adjacent neurovascular </a:t>
            </a:r>
            <a:r>
              <a:rPr lang="en-US" dirty="0">
                <a:latin typeface="Arial" panose="020B0604020202020204" pitchFamily="34" charset="0"/>
              </a:rPr>
              <a:t>structures (left panel) </a:t>
            </a:r>
            <a:endParaRPr lang="en-US" dirty="0" smtClean="0">
              <a:latin typeface="Arial" panose="020B0604020202020204" pitchFamily="34" charset="0"/>
            </a:endParaRPr>
          </a:p>
          <a:p>
            <a:pPr>
              <a:buFont typeface="Wingdings" panose="05000000000000000000" pitchFamily="2" charset="2"/>
              <a:buChar char="ü"/>
            </a:pPr>
            <a:endParaRPr lang="en-US" dirty="0">
              <a:latin typeface="Arial" panose="020B0604020202020204" pitchFamily="34" charset="0"/>
            </a:endParaRPr>
          </a:p>
          <a:p>
            <a:pPr>
              <a:buFont typeface="Wingdings" panose="05000000000000000000" pitchFamily="2" charset="2"/>
              <a:buChar char="ü"/>
            </a:pPr>
            <a:r>
              <a:rPr lang="en-US" dirty="0" smtClean="0">
                <a:latin typeface="Arial" panose="020B0604020202020204" pitchFamily="34" charset="0"/>
              </a:rPr>
              <a:t>the </a:t>
            </a:r>
            <a:r>
              <a:rPr lang="en-US" dirty="0">
                <a:latin typeface="Arial" panose="020B0604020202020204" pitchFamily="34" charset="0"/>
              </a:rPr>
              <a:t>mass effects of hypophysitis (</a:t>
            </a:r>
            <a:r>
              <a:rPr lang="en-US" dirty="0" smtClean="0">
                <a:latin typeface="Arial" panose="020B0604020202020204" pitchFamily="34" charset="0"/>
              </a:rPr>
              <a:t>right panel) </a:t>
            </a:r>
            <a:endParaRPr lang="en-US" dirty="0"/>
          </a:p>
        </p:txBody>
      </p:sp>
      <p:pic>
        <p:nvPicPr>
          <p:cNvPr id="4" name="Picture 3"/>
          <p:cNvPicPr>
            <a:picLocks noChangeAspect="1"/>
          </p:cNvPicPr>
          <p:nvPr/>
        </p:nvPicPr>
        <p:blipFill>
          <a:blip r:embed="rId2"/>
          <a:stretch>
            <a:fillRect/>
          </a:stretch>
        </p:blipFill>
        <p:spPr>
          <a:xfrm>
            <a:off x="3422218" y="181142"/>
            <a:ext cx="8517992" cy="6391935"/>
          </a:xfrm>
          <a:prstGeom prst="rect">
            <a:avLst/>
          </a:prstGeom>
        </p:spPr>
      </p:pic>
    </p:spTree>
    <p:extLst>
      <p:ext uri="{BB962C8B-B14F-4D97-AF65-F5344CB8AC3E}">
        <p14:creationId xmlns:p14="http://schemas.microsoft.com/office/powerpoint/2010/main" val="1647000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2476" y="212034"/>
            <a:ext cx="10687050" cy="3326296"/>
          </a:xfrm>
          <a:prstGeom prst="rect">
            <a:avLst/>
          </a:prstGeom>
        </p:spPr>
      </p:pic>
      <p:sp>
        <p:nvSpPr>
          <p:cNvPr id="5" name="Rectangle 4"/>
          <p:cNvSpPr/>
          <p:nvPr/>
        </p:nvSpPr>
        <p:spPr>
          <a:xfrm>
            <a:off x="752476" y="4084553"/>
            <a:ext cx="10687049" cy="2246769"/>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total of 1005 patients with primary hypophysitis have been described in publications from 1917 to June 2016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diagnosed by surgical pathology [631 (63%)], clinical and imaging criteria [331 (33%)], or autopsy [43 (4</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127 </a:t>
            </a:r>
            <a:r>
              <a:rPr lang="en-US" sz="2000" dirty="0" smtClean="0">
                <a:latin typeface="Arial" panose="020B0604020202020204" pitchFamily="34" charset="0"/>
                <a:cs typeface="Arial" panose="020B0604020202020204" pitchFamily="34" charset="0"/>
              </a:rPr>
              <a:t>patients with </a:t>
            </a:r>
            <a:r>
              <a:rPr lang="en-US" sz="2000" dirty="0" smtClean="0">
                <a:latin typeface="Arial" panose="020B0604020202020204" pitchFamily="34" charset="0"/>
                <a:cs typeface="Arial" panose="020B0604020202020204" pitchFamily="34" charset="0"/>
              </a:rPr>
              <a:t>ICIHy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have been described in publications </a:t>
            </a:r>
            <a:r>
              <a:rPr lang="en-US" sz="2000" dirty="0" smtClean="0">
                <a:latin typeface="Arial" panose="020B0604020202020204" pitchFamily="34" charset="0"/>
                <a:cs typeface="Arial" panose="020B0604020202020204" pitchFamily="34" charset="0"/>
              </a:rPr>
              <a:t>as individual </a:t>
            </a:r>
            <a:r>
              <a:rPr lang="en-US" sz="2000" dirty="0">
                <a:latin typeface="Arial" panose="020B0604020202020204" pitchFamily="34" charset="0"/>
                <a:cs typeface="Arial" panose="020B0604020202020204" pitchFamily="34" charset="0"/>
              </a:rPr>
              <a:t>case reports or case series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597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7409" y="185531"/>
            <a:ext cx="10243930" cy="6175513"/>
          </a:xfrm>
          <a:prstGeom prst="rect">
            <a:avLst/>
          </a:prstGeom>
        </p:spPr>
      </p:pic>
    </p:spTree>
    <p:extLst>
      <p:ext uri="{BB962C8B-B14F-4D97-AF65-F5344CB8AC3E}">
        <p14:creationId xmlns:p14="http://schemas.microsoft.com/office/powerpoint/2010/main" val="4116283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5462"/>
            <a:ext cx="10628244" cy="4949686"/>
          </a:xfrm>
        </p:spPr>
        <p:txBody>
          <a:bodyPr>
            <a:normAutofit/>
          </a:bodyPr>
          <a:lstStyle/>
          <a:p>
            <a:pPr>
              <a:lnSpc>
                <a:spcPct val="150000"/>
              </a:lnSpc>
            </a:pPr>
            <a:r>
              <a:rPr lang="en-US" sz="2400" dirty="0">
                <a:latin typeface="Arial" panose="020B0604020202020204" pitchFamily="34" charset="0"/>
              </a:rPr>
              <a:t>The most common presenting features </a:t>
            </a:r>
          </a:p>
          <a:p>
            <a:pPr>
              <a:lnSpc>
                <a:spcPct val="150000"/>
              </a:lnSpc>
            </a:pPr>
            <a:r>
              <a:rPr lang="en-US" sz="2400" dirty="0" smtClean="0">
                <a:latin typeface="Arial" panose="020B0604020202020204" pitchFamily="34" charset="0"/>
              </a:rPr>
              <a:t> </a:t>
            </a:r>
            <a:r>
              <a:rPr lang="en-US" sz="2400" dirty="0">
                <a:solidFill>
                  <a:srgbClr val="FFFF00"/>
                </a:solidFill>
                <a:latin typeface="Arial" panose="020B0604020202020204" pitchFamily="34" charset="0"/>
              </a:rPr>
              <a:t>headaches</a:t>
            </a:r>
            <a:r>
              <a:rPr lang="en-US" sz="2400" dirty="0">
                <a:latin typeface="Arial" panose="020B0604020202020204" pitchFamily="34" charset="0"/>
              </a:rPr>
              <a:t>, and </a:t>
            </a:r>
            <a:r>
              <a:rPr lang="en-US" sz="2400" dirty="0">
                <a:solidFill>
                  <a:srgbClr val="FFFF00"/>
                </a:solidFill>
                <a:latin typeface="Arial" panose="020B0604020202020204" pitchFamily="34" charset="0"/>
              </a:rPr>
              <a:t>visual </a:t>
            </a:r>
            <a:r>
              <a:rPr lang="en-US" sz="2400" dirty="0" smtClean="0">
                <a:solidFill>
                  <a:srgbClr val="FFFF00"/>
                </a:solidFill>
                <a:latin typeface="Arial" panose="020B0604020202020204" pitchFamily="34" charset="0"/>
              </a:rPr>
              <a:t>disturbances</a:t>
            </a:r>
          </a:p>
          <a:p>
            <a:pPr>
              <a:lnSpc>
                <a:spcPct val="150000"/>
              </a:lnSpc>
            </a:pPr>
            <a:r>
              <a:rPr lang="en-US" sz="2400" dirty="0" smtClean="0">
                <a:latin typeface="Arial" panose="020B0604020202020204" pitchFamily="34" charset="0"/>
              </a:rPr>
              <a:t> </a:t>
            </a:r>
            <a:r>
              <a:rPr lang="en-US" sz="2400" dirty="0">
                <a:latin typeface="Arial" panose="020B0604020202020204" pitchFamily="34" charset="0"/>
              </a:rPr>
              <a:t>ranging </a:t>
            </a:r>
            <a:r>
              <a:rPr lang="en-US" sz="2400" dirty="0" smtClean="0">
                <a:latin typeface="Arial" panose="020B0604020202020204" pitchFamily="34" charset="0"/>
              </a:rPr>
              <a:t>from</a:t>
            </a:r>
            <a:r>
              <a:rPr lang="en-US" sz="2400" dirty="0" smtClean="0">
                <a:latin typeface="Calibri" panose="020F0502020204030204" pitchFamily="34" charset="0"/>
              </a:rPr>
              <a:t> </a:t>
            </a:r>
            <a:r>
              <a:rPr lang="en-US" sz="2400" dirty="0">
                <a:latin typeface="Arial" panose="020B0604020202020204" pitchFamily="34" charset="0"/>
              </a:rPr>
              <a:t>24% to 83% of patients with PHy </a:t>
            </a:r>
            <a:endParaRPr lang="en-US" sz="2400" dirty="0" smtClean="0">
              <a:latin typeface="Arial" panose="020B0604020202020204" pitchFamily="34" charset="0"/>
            </a:endParaRPr>
          </a:p>
          <a:p>
            <a:pPr>
              <a:lnSpc>
                <a:spcPct val="150000"/>
              </a:lnSpc>
            </a:pPr>
            <a:r>
              <a:rPr lang="en-US" sz="2400" dirty="0" smtClean="0">
                <a:latin typeface="Arial" panose="020B0604020202020204" pitchFamily="34" charset="0"/>
              </a:rPr>
              <a:t>Headache is the most common mass effect symptom, which is usually generalized and can often be severe </a:t>
            </a:r>
          </a:p>
          <a:p>
            <a:pPr lvl="0">
              <a:buClr>
                <a:srgbClr val="B31166">
                  <a:lumMod val="60000"/>
                  <a:lumOff val="40000"/>
                </a:srgbClr>
              </a:buClr>
            </a:pPr>
            <a:r>
              <a:rPr lang="en-US" sz="2400" dirty="0">
                <a:latin typeface="Arial" panose="020B0604020202020204" pitchFamily="34" charset="0"/>
                <a:ea typeface="+mn-ea"/>
                <a:cs typeface="+mn-cs"/>
              </a:rPr>
              <a:t>Visual symptoms</a:t>
            </a:r>
            <a:r>
              <a:rPr lang="en-US" sz="2400" dirty="0">
                <a:latin typeface="Calibri" panose="020F0502020204030204" pitchFamily="34" charset="0"/>
                <a:ea typeface="+mn-ea"/>
                <a:cs typeface="+mn-cs"/>
              </a:rPr>
              <a:t> </a:t>
            </a:r>
            <a:r>
              <a:rPr lang="en-US" sz="2400" dirty="0" smtClean="0">
                <a:latin typeface="Calibri" panose="020F0502020204030204" pitchFamily="34" charset="0"/>
                <a:ea typeface="+mn-ea"/>
                <a:cs typeface="+mn-cs"/>
              </a:rPr>
              <a:t>:</a:t>
            </a:r>
            <a:r>
              <a:rPr lang="en-US" sz="2400" dirty="0" smtClean="0">
                <a:solidFill>
                  <a:prstClr val="white"/>
                </a:solidFill>
                <a:latin typeface="Arial" panose="020B0604020202020204" pitchFamily="34" charset="0"/>
              </a:rPr>
              <a:t> </a:t>
            </a:r>
            <a:r>
              <a:rPr lang="en-US" sz="2400" dirty="0">
                <a:solidFill>
                  <a:prstClr val="white"/>
                </a:solidFill>
                <a:latin typeface="Arial" panose="020B0604020202020204" pitchFamily="34" charset="0"/>
              </a:rPr>
              <a:t>visual field </a:t>
            </a:r>
            <a:r>
              <a:rPr lang="en-US" sz="2400" dirty="0" smtClean="0">
                <a:solidFill>
                  <a:prstClr val="white"/>
                </a:solidFill>
                <a:latin typeface="Arial" panose="020B0604020202020204" pitchFamily="34" charset="0"/>
              </a:rPr>
              <a:t>defects ,bitemporal hemianopsia</a:t>
            </a:r>
            <a:r>
              <a:rPr lang="en-US" sz="2400" dirty="0">
                <a:solidFill>
                  <a:prstClr val="white"/>
                </a:solidFill>
                <a:latin typeface="Arial" panose="020B0604020202020204" pitchFamily="34" charset="0"/>
              </a:rPr>
              <a:t>, or pupillary defects or diplopia ,</a:t>
            </a:r>
            <a:r>
              <a:rPr lang="en-US" sz="2400" dirty="0" smtClean="0">
                <a:solidFill>
                  <a:prstClr val="white"/>
                </a:solidFill>
                <a:latin typeface="Arial" panose="020B0604020202020204" pitchFamily="34" charset="0"/>
              </a:rPr>
              <a:t> </a:t>
            </a:r>
            <a:r>
              <a:rPr lang="en-US" sz="2400" dirty="0">
                <a:solidFill>
                  <a:prstClr val="white"/>
                </a:solidFill>
                <a:latin typeface="Arial" panose="020B0604020202020204" pitchFamily="34" charset="0"/>
              </a:rPr>
              <a:t>orbital pain </a:t>
            </a:r>
            <a:endParaRPr lang="en-US" sz="2400" dirty="0" smtClean="0">
              <a:ea typeface="+mn-ea"/>
              <a:cs typeface="+mn-cs"/>
            </a:endParaRPr>
          </a:p>
          <a:p>
            <a:pPr lvl="0">
              <a:buClr>
                <a:srgbClr val="B31166">
                  <a:lumMod val="60000"/>
                  <a:lumOff val="40000"/>
                </a:srgbClr>
              </a:buClr>
            </a:pPr>
            <a:r>
              <a:rPr lang="en-US" sz="2400" dirty="0">
                <a:solidFill>
                  <a:srgbClr val="FFFF00"/>
                </a:solidFill>
                <a:latin typeface="Arial" panose="020B0604020202020204" pitchFamily="34" charset="0"/>
              </a:rPr>
              <a:t> facial paraesthesia </a:t>
            </a:r>
            <a:r>
              <a:rPr lang="en-US" sz="2400" dirty="0">
                <a:solidFill>
                  <a:prstClr val="white"/>
                </a:solidFill>
                <a:latin typeface="Arial" panose="020B0604020202020204" pitchFamily="34" charset="0"/>
              </a:rPr>
              <a:t>from compression of the branches of </a:t>
            </a:r>
            <a:r>
              <a:rPr lang="en-US" sz="2400" dirty="0" smtClean="0">
                <a:solidFill>
                  <a:prstClr val="white"/>
                </a:solidFill>
                <a:latin typeface="Arial" panose="020B0604020202020204" pitchFamily="34" charset="0"/>
              </a:rPr>
              <a:t>trigeminal nerve</a:t>
            </a:r>
            <a:endParaRPr lang="en-US" sz="2400" dirty="0">
              <a:solidFill>
                <a:prstClr val="white"/>
              </a:solidFill>
              <a:latin typeface="Arial" panose="020B0604020202020204" pitchFamily="34" charset="0"/>
            </a:endParaRPr>
          </a:p>
          <a:p>
            <a:pPr>
              <a:lnSpc>
                <a:spcPct val="150000"/>
              </a:lnSpc>
            </a:pPr>
            <a:endParaRPr lang="en-US" sz="2400" dirty="0" smtClean="0">
              <a:latin typeface="Arial" panose="020B0604020202020204" pitchFamily="34" charset="0"/>
            </a:endParaRPr>
          </a:p>
        </p:txBody>
      </p:sp>
      <p:sp>
        <p:nvSpPr>
          <p:cNvPr id="2" name="Rectangle 1"/>
          <p:cNvSpPr/>
          <p:nvPr/>
        </p:nvSpPr>
        <p:spPr>
          <a:xfrm>
            <a:off x="1189795" y="304921"/>
            <a:ext cx="5356779" cy="830997"/>
          </a:xfrm>
          <a:prstGeom prst="rect">
            <a:avLst/>
          </a:prstGeom>
        </p:spPr>
        <p:txBody>
          <a:bodyPr wrap="square">
            <a:spAutoFit/>
          </a:bodyPr>
          <a:lstStyle/>
          <a:p>
            <a:r>
              <a:rPr lang="en-US" sz="2800" dirty="0">
                <a:solidFill>
                  <a:srgbClr val="FFC000"/>
                </a:solidFill>
                <a:latin typeface="Arial" panose="020B0604020202020204" pitchFamily="34" charset="0"/>
                <a:ea typeface="+mj-ea"/>
                <a:cs typeface="+mj-cs"/>
              </a:rPr>
              <a:t> </a:t>
            </a:r>
            <a:r>
              <a:rPr lang="en-US" sz="4800" dirty="0">
                <a:solidFill>
                  <a:srgbClr val="FFC000"/>
                </a:solidFill>
                <a:latin typeface="Arial" panose="020B0604020202020204" pitchFamily="34" charset="0"/>
                <a:ea typeface="+mj-ea"/>
                <a:cs typeface="+mj-cs"/>
              </a:rPr>
              <a:t>Mass </a:t>
            </a:r>
            <a:r>
              <a:rPr lang="en-US" sz="4800" dirty="0" smtClean="0">
                <a:solidFill>
                  <a:srgbClr val="FFC000"/>
                </a:solidFill>
                <a:latin typeface="Arial" panose="020B0604020202020204" pitchFamily="34" charset="0"/>
                <a:ea typeface="+mj-ea"/>
                <a:cs typeface="+mj-cs"/>
              </a:rPr>
              <a:t>effects:</a:t>
            </a:r>
            <a:r>
              <a:rPr lang="en-US" sz="4000" dirty="0" smtClean="0">
                <a:solidFill>
                  <a:srgbClr val="FFC000"/>
                </a:solidFill>
                <a:latin typeface="Arial" panose="020B0604020202020204" pitchFamily="34" charset="0"/>
                <a:ea typeface="+mj-ea"/>
                <a:cs typeface="+mj-cs"/>
              </a:rPr>
              <a:t> </a:t>
            </a:r>
            <a:endParaRPr lang="en-US" dirty="0"/>
          </a:p>
        </p:txBody>
      </p:sp>
      <p:sp>
        <p:nvSpPr>
          <p:cNvPr id="4" name="Rectangle 3"/>
          <p:cNvSpPr/>
          <p:nvPr/>
        </p:nvSpPr>
        <p:spPr>
          <a:xfrm>
            <a:off x="185530" y="6092304"/>
            <a:ext cx="6096000" cy="584775"/>
          </a:xfrm>
          <a:prstGeom prst="rect">
            <a:avLst/>
          </a:prstGeom>
        </p:spPr>
        <p:txBody>
          <a:bodyPr>
            <a:spAutoFit/>
          </a:bodyPr>
          <a:lstStyle/>
          <a:p>
            <a:r>
              <a:rPr lang="en-US" sz="1600" dirty="0" smtClean="0">
                <a:latin typeface="Arial" panose="020B0604020202020204" pitchFamily="34" charset="0"/>
                <a:cs typeface="Arial" panose="020B0604020202020204" pitchFamily="34" charset="0"/>
              </a:rPr>
              <a:t>Best </a:t>
            </a:r>
            <a:r>
              <a:rPr lang="en-US" sz="1600" dirty="0">
                <a:latin typeface="Arial" panose="020B0604020202020204" pitchFamily="34" charset="0"/>
                <a:cs typeface="Arial" panose="020B0604020202020204" pitchFamily="34" charset="0"/>
              </a:rPr>
              <a:t>Practice &amp; Research Clinical Endocrinology &amp; </a:t>
            </a:r>
            <a:r>
              <a:rPr lang="en-US" sz="1600" dirty="0" smtClean="0">
                <a:latin typeface="Arial" panose="020B0604020202020204" pitchFamily="34" charset="0"/>
                <a:cs typeface="Arial" panose="020B0604020202020204" pitchFamily="34" charset="0"/>
              </a:rPr>
              <a:t>Metabolism YBEEM </a:t>
            </a:r>
            <a:r>
              <a:rPr lang="en-US" sz="16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1264469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0904" y="1417983"/>
            <a:ext cx="10071653" cy="4830417"/>
          </a:xfrm>
        </p:spPr>
        <p:txBody>
          <a:bodyPr>
            <a:normAutofit lnSpcReduction="10000"/>
          </a:bodyPr>
          <a:lstStyle/>
          <a:p>
            <a:pPr marL="0" indent="0">
              <a:buNone/>
            </a:pPr>
            <a:endParaRPr lang="en-US" dirty="0" smtClean="0">
              <a:latin typeface="Arial" panose="020B0604020202020204" pitchFamily="34" charset="0"/>
            </a:endParaRPr>
          </a:p>
          <a:p>
            <a:r>
              <a:rPr lang="en-US" sz="2400" dirty="0" smtClean="0">
                <a:latin typeface="Arial" panose="020B0604020202020204" pitchFamily="34" charset="0"/>
              </a:rPr>
              <a:t>The </a:t>
            </a:r>
            <a:r>
              <a:rPr lang="en-US" sz="2400" dirty="0">
                <a:latin typeface="Arial" panose="020B0604020202020204" pitchFamily="34" charset="0"/>
              </a:rPr>
              <a:t>frequency of AHy-related </a:t>
            </a:r>
            <a:r>
              <a:rPr lang="en-US" sz="2400" dirty="0" smtClean="0">
                <a:latin typeface="Arial" panose="020B0604020202020204" pitchFamily="34" charset="0"/>
              </a:rPr>
              <a:t>anterior</a:t>
            </a:r>
            <a:r>
              <a:rPr lang="en-US" sz="2400" dirty="0" smtClean="0">
                <a:latin typeface="Calibri" panose="020F0502020204030204" pitchFamily="34" charset="0"/>
              </a:rPr>
              <a:t> </a:t>
            </a:r>
            <a:r>
              <a:rPr lang="en-US" sz="2400" dirty="0">
                <a:latin typeface="Arial" panose="020B0604020202020204" pitchFamily="34" charset="0"/>
              </a:rPr>
              <a:t>hypopituitarism reported in the literature ranges from 40% to 81% </a:t>
            </a:r>
          </a:p>
          <a:p>
            <a:r>
              <a:rPr lang="en-US" sz="2400" dirty="0" smtClean="0">
                <a:latin typeface="Arial" panose="020B0604020202020204" pitchFamily="34" charset="0"/>
              </a:rPr>
              <a:t>The </a:t>
            </a:r>
            <a:r>
              <a:rPr lang="en-US" sz="2400" dirty="0">
                <a:latin typeface="Arial" panose="020B0604020202020204" pitchFamily="34" charset="0"/>
              </a:rPr>
              <a:t>usual sequence of hormonal </a:t>
            </a:r>
            <a:r>
              <a:rPr lang="en-US" sz="2400" dirty="0" smtClean="0">
                <a:latin typeface="Arial" panose="020B0604020202020204" pitchFamily="34" charset="0"/>
              </a:rPr>
              <a:t>deficiencies</a:t>
            </a:r>
            <a:r>
              <a:rPr lang="en-US" sz="2400" dirty="0" smtClean="0">
                <a:latin typeface="Calibri" panose="020F0502020204030204" pitchFamily="34" charset="0"/>
              </a:rPr>
              <a:t> </a:t>
            </a:r>
            <a:r>
              <a:rPr lang="en-US" sz="2400" dirty="0">
                <a:latin typeface="Arial" panose="020B0604020202020204" pitchFamily="34" charset="0"/>
              </a:rPr>
              <a:t>seen with other causes of panhypopituitarism is loss of GH, followed by LH/FSH, TSH, </a:t>
            </a:r>
            <a:r>
              <a:rPr lang="en-US" sz="2400" dirty="0" smtClean="0">
                <a:latin typeface="Arial" panose="020B0604020202020204" pitchFamily="34" charset="0"/>
              </a:rPr>
              <a:t>and</a:t>
            </a:r>
            <a:r>
              <a:rPr lang="en-US" sz="2400" dirty="0">
                <a:solidFill>
                  <a:prstClr val="white"/>
                </a:solidFill>
                <a:latin typeface="Arial" panose="020B0604020202020204" pitchFamily="34" charset="0"/>
              </a:rPr>
              <a:t> </a:t>
            </a:r>
            <a:r>
              <a:rPr lang="en-US" sz="2400" dirty="0" smtClean="0">
                <a:solidFill>
                  <a:prstClr val="white"/>
                </a:solidFill>
                <a:latin typeface="Arial" panose="020B0604020202020204" pitchFamily="34" charset="0"/>
              </a:rPr>
              <a:t>ACTH</a:t>
            </a:r>
          </a:p>
          <a:p>
            <a:pPr lvl="0">
              <a:buClr>
                <a:srgbClr val="B31166">
                  <a:lumMod val="60000"/>
                  <a:lumOff val="40000"/>
                </a:srgbClr>
              </a:buClr>
            </a:pPr>
            <a:r>
              <a:rPr lang="en-US" sz="2400" dirty="0">
                <a:solidFill>
                  <a:prstClr val="white"/>
                </a:solidFill>
                <a:latin typeface="Arial" panose="020B0604020202020204" pitchFamily="34" charset="0"/>
              </a:rPr>
              <a:t>In contrast, </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in hypophysitis, ACTH</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deficiency is the most frequently observed deficiency, followed by LH/FSH and TSH</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deficiencies, and then less frequently GH and prolactin deficiencies </a:t>
            </a:r>
          </a:p>
          <a:p>
            <a:pPr lvl="0">
              <a:buClr>
                <a:srgbClr val="B31166">
                  <a:lumMod val="60000"/>
                  <a:lumOff val="40000"/>
                </a:srgbClr>
              </a:buClr>
            </a:pPr>
            <a:r>
              <a:rPr lang="en-US" sz="2400" dirty="0" smtClean="0">
                <a:solidFill>
                  <a:prstClr val="white"/>
                </a:solidFill>
                <a:latin typeface="Arial" panose="020B0604020202020204" pitchFamily="34" charset="0"/>
              </a:rPr>
              <a:t>When </a:t>
            </a:r>
            <a:r>
              <a:rPr lang="en-US" sz="2400" dirty="0">
                <a:solidFill>
                  <a:prstClr val="white"/>
                </a:solidFill>
                <a:latin typeface="Arial" panose="020B0604020202020204" pitchFamily="34" charset="0"/>
              </a:rPr>
              <a:t>compared with PHy, the</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frequency of ACTH, TSH, and LH/FSH deficiencies at diagnosis seem to be more profound in</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cases of SHy due to ICIHy </a:t>
            </a:r>
            <a:endParaRPr lang="en-US" sz="2400" dirty="0">
              <a:solidFill>
                <a:prstClr val="white"/>
              </a:solidFill>
            </a:endParaRPr>
          </a:p>
          <a:p>
            <a:endParaRPr lang="en-US" dirty="0"/>
          </a:p>
        </p:txBody>
      </p:sp>
      <p:sp>
        <p:nvSpPr>
          <p:cNvPr id="2" name="Rectangle 1"/>
          <p:cNvSpPr/>
          <p:nvPr/>
        </p:nvSpPr>
        <p:spPr>
          <a:xfrm>
            <a:off x="1152939" y="392980"/>
            <a:ext cx="5690628" cy="707886"/>
          </a:xfrm>
          <a:prstGeom prst="rect">
            <a:avLst/>
          </a:prstGeom>
        </p:spPr>
        <p:txBody>
          <a:bodyPr wrap="square">
            <a:spAutoFit/>
          </a:bodyPr>
          <a:lstStyle/>
          <a:p>
            <a:r>
              <a:rPr lang="en-US" sz="4000" dirty="0" smtClean="0">
                <a:solidFill>
                  <a:srgbClr val="FFC000"/>
                </a:solidFill>
                <a:latin typeface="Arial" panose="020B0604020202020204" pitchFamily="34" charset="0"/>
                <a:ea typeface="+mj-ea"/>
                <a:cs typeface="+mj-cs"/>
              </a:rPr>
              <a:t>Hypopituitarism:</a:t>
            </a:r>
            <a:r>
              <a:rPr lang="en-US" sz="2000" dirty="0" smtClean="0">
                <a:solidFill>
                  <a:prstClr val="white"/>
                </a:solidFill>
                <a:latin typeface="Arial" panose="020B0604020202020204" pitchFamily="34" charset="0"/>
                <a:ea typeface="+mj-ea"/>
                <a:cs typeface="+mj-cs"/>
              </a:rPr>
              <a:t> </a:t>
            </a:r>
            <a:endParaRPr lang="en-US" dirty="0"/>
          </a:p>
        </p:txBody>
      </p:sp>
    </p:spTree>
    <p:extLst>
      <p:ext uri="{BB962C8B-B14F-4D97-AF65-F5344CB8AC3E}">
        <p14:creationId xmlns:p14="http://schemas.microsoft.com/office/powerpoint/2010/main" val="1677152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634" y="1166192"/>
            <a:ext cx="10190922" cy="4962938"/>
          </a:xfrm>
        </p:spPr>
        <p:txBody>
          <a:bodyPr>
            <a:normAutofit/>
          </a:bodyPr>
          <a:lstStyle/>
          <a:p>
            <a:r>
              <a:rPr lang="en-US" sz="2400" dirty="0" smtClean="0">
                <a:latin typeface="Arial" panose="020B0604020202020204" pitchFamily="34" charset="0"/>
              </a:rPr>
              <a:t>A </a:t>
            </a:r>
            <a:r>
              <a:rPr lang="en-US" sz="2400" dirty="0">
                <a:latin typeface="Arial" panose="020B0604020202020204" pitchFamily="34" charset="0"/>
              </a:rPr>
              <a:t>variety of symptoms can </a:t>
            </a:r>
            <a:r>
              <a:rPr lang="en-US" sz="2400" dirty="0" smtClean="0">
                <a:latin typeface="Arial" panose="020B0604020202020204" pitchFamily="34" charset="0"/>
              </a:rPr>
              <a:t>manifest based </a:t>
            </a:r>
            <a:r>
              <a:rPr lang="en-US" sz="2400" dirty="0">
                <a:latin typeface="Arial" panose="020B0604020202020204" pitchFamily="34" charset="0"/>
              </a:rPr>
              <a:t>on the type of hormonal </a:t>
            </a:r>
            <a:r>
              <a:rPr lang="en-US" sz="2400" dirty="0" smtClean="0">
                <a:latin typeface="Arial" panose="020B0604020202020204" pitchFamily="34" charset="0"/>
              </a:rPr>
              <a:t>deficiency:</a:t>
            </a:r>
          </a:p>
          <a:p>
            <a:r>
              <a:rPr lang="en-US" sz="2400" dirty="0" smtClean="0">
                <a:latin typeface="Arial" panose="020B0604020202020204" pitchFamily="34" charset="0"/>
              </a:rPr>
              <a:t> fatigue and </a:t>
            </a:r>
            <a:r>
              <a:rPr lang="en-US" sz="2400" dirty="0">
                <a:latin typeface="Arial" panose="020B0604020202020204" pitchFamily="34" charset="0"/>
              </a:rPr>
              <a:t>muscle weakness (ACTH, </a:t>
            </a:r>
            <a:r>
              <a:rPr lang="en-US" sz="2400" dirty="0" smtClean="0">
                <a:latin typeface="Arial" panose="020B0604020202020204" pitchFamily="34" charset="0"/>
              </a:rPr>
              <a:t>TSH, FSH</a:t>
            </a:r>
            <a:r>
              <a:rPr lang="en-US" sz="2400" dirty="0">
                <a:latin typeface="Arial" panose="020B0604020202020204" pitchFamily="34" charset="0"/>
              </a:rPr>
              <a:t>, LH, GH</a:t>
            </a:r>
            <a:r>
              <a:rPr lang="en-US" sz="2400" dirty="0" smtClean="0">
                <a:latin typeface="Arial" panose="020B0604020202020204" pitchFamily="34" charset="0"/>
              </a:rPr>
              <a:t>),</a:t>
            </a:r>
          </a:p>
          <a:p>
            <a:r>
              <a:rPr lang="en-US" sz="2400" dirty="0" smtClean="0">
                <a:latin typeface="Arial" panose="020B0604020202020204" pitchFamily="34" charset="0"/>
              </a:rPr>
              <a:t> </a:t>
            </a:r>
            <a:r>
              <a:rPr lang="en-US" sz="2400" dirty="0">
                <a:latin typeface="Arial" panose="020B0604020202020204" pitchFamily="34" charset="0"/>
              </a:rPr>
              <a:t>orthostatic </a:t>
            </a:r>
            <a:r>
              <a:rPr lang="en-US" sz="2400" dirty="0" smtClean="0">
                <a:latin typeface="Arial" panose="020B0604020202020204" pitchFamily="34" charset="0"/>
              </a:rPr>
              <a:t>hypotension, </a:t>
            </a:r>
            <a:r>
              <a:rPr lang="en-US" sz="2400" dirty="0">
                <a:latin typeface="Arial" panose="020B0604020202020204" pitchFamily="34" charset="0"/>
              </a:rPr>
              <a:t>anorexia and nausea/vomiting (ACTH</a:t>
            </a:r>
            <a:r>
              <a:rPr lang="en-US" sz="2400" dirty="0" smtClean="0">
                <a:latin typeface="Arial" panose="020B0604020202020204" pitchFamily="34" charset="0"/>
              </a:rPr>
              <a:t>), </a:t>
            </a:r>
          </a:p>
          <a:p>
            <a:r>
              <a:rPr lang="en-US" sz="2400" dirty="0" smtClean="0">
                <a:latin typeface="Arial" panose="020B0604020202020204" pitchFamily="34" charset="0"/>
              </a:rPr>
              <a:t>hyponatraemia </a:t>
            </a:r>
            <a:r>
              <a:rPr lang="en-US" sz="2400" dirty="0">
                <a:latin typeface="Arial" panose="020B0604020202020204" pitchFamily="34" charset="0"/>
              </a:rPr>
              <a:t>(ACTH, TSH), </a:t>
            </a:r>
            <a:endParaRPr lang="en-US" sz="2400" dirty="0" smtClean="0">
              <a:latin typeface="Arial" panose="020B0604020202020204" pitchFamily="34" charset="0"/>
            </a:endParaRPr>
          </a:p>
          <a:p>
            <a:r>
              <a:rPr lang="en-US" sz="2400" dirty="0" smtClean="0">
                <a:latin typeface="Arial" panose="020B0604020202020204" pitchFamily="34" charset="0"/>
              </a:rPr>
              <a:t>menstrual </a:t>
            </a:r>
            <a:r>
              <a:rPr lang="en-US" sz="2400" dirty="0">
                <a:latin typeface="Arial" panose="020B0604020202020204" pitchFamily="34" charset="0"/>
              </a:rPr>
              <a:t>irregularities/amenorrhea ,</a:t>
            </a:r>
            <a:r>
              <a:rPr lang="en-US" sz="2400" dirty="0" smtClean="0">
                <a:latin typeface="Arial" panose="020B0604020202020204" pitchFamily="34" charset="0"/>
              </a:rPr>
              <a:t> erectile dysfunction </a:t>
            </a:r>
            <a:r>
              <a:rPr lang="en-US" sz="2400" dirty="0">
                <a:latin typeface="Arial" panose="020B0604020202020204" pitchFamily="34" charset="0"/>
              </a:rPr>
              <a:t>,</a:t>
            </a:r>
            <a:r>
              <a:rPr lang="en-US" sz="2400" dirty="0" smtClean="0">
                <a:latin typeface="Arial" panose="020B0604020202020204" pitchFamily="34" charset="0"/>
              </a:rPr>
              <a:t> </a:t>
            </a:r>
            <a:r>
              <a:rPr lang="en-US" sz="2400" dirty="0">
                <a:latin typeface="Arial" panose="020B0604020202020204" pitchFamily="34" charset="0"/>
              </a:rPr>
              <a:t>hot flashes and vaginal dryness (FSH, LH</a:t>
            </a:r>
            <a:r>
              <a:rPr lang="en-US" sz="2400" dirty="0" smtClean="0">
                <a:latin typeface="Arial" panose="020B0604020202020204" pitchFamily="34" charset="0"/>
              </a:rPr>
              <a:t>)</a:t>
            </a:r>
          </a:p>
          <a:p>
            <a:r>
              <a:rPr lang="en-US" sz="2400" dirty="0" smtClean="0">
                <a:latin typeface="Arial" panose="020B0604020202020204" pitchFamily="34" charset="0"/>
              </a:rPr>
              <a:t> </a:t>
            </a:r>
            <a:r>
              <a:rPr lang="en-US" sz="2400" dirty="0">
                <a:latin typeface="Arial" panose="020B0604020202020204" pitchFamily="34" charset="0"/>
              </a:rPr>
              <a:t>constipation and weight </a:t>
            </a:r>
            <a:r>
              <a:rPr lang="en-US" sz="2400" dirty="0" smtClean="0">
                <a:latin typeface="Arial" panose="020B0604020202020204" pitchFamily="34" charset="0"/>
              </a:rPr>
              <a:t>gain </a:t>
            </a:r>
            <a:r>
              <a:rPr lang="en-US" sz="2400" dirty="0" smtClean="0">
                <a:latin typeface="Calibri" panose="020F0502020204030204" pitchFamily="34" charset="0"/>
              </a:rPr>
              <a:t>,</a:t>
            </a:r>
            <a:r>
              <a:rPr lang="en-US" sz="2400" dirty="0" smtClean="0">
                <a:latin typeface="Arial" panose="020B0604020202020204" pitchFamily="34" charset="0"/>
              </a:rPr>
              <a:t>cold </a:t>
            </a:r>
            <a:r>
              <a:rPr lang="en-US" sz="2400" dirty="0">
                <a:latin typeface="Arial" panose="020B0604020202020204" pitchFamily="34" charset="0"/>
              </a:rPr>
              <a:t>intolerance (TSH) </a:t>
            </a:r>
            <a:r>
              <a:rPr lang="en-US" dirty="0">
                <a:latin typeface="Arial" panose="020B0604020202020204" pitchFamily="34" charset="0"/>
              </a:rPr>
              <a:t>.</a:t>
            </a:r>
            <a:endParaRPr lang="en-US" dirty="0"/>
          </a:p>
        </p:txBody>
      </p:sp>
      <p:sp>
        <p:nvSpPr>
          <p:cNvPr id="4" name="Rectangle 3"/>
          <p:cNvSpPr/>
          <p:nvPr/>
        </p:nvSpPr>
        <p:spPr>
          <a:xfrm>
            <a:off x="225287" y="6129130"/>
            <a:ext cx="6096000" cy="584775"/>
          </a:xfrm>
          <a:prstGeom prst="rect">
            <a:avLst/>
          </a:prstGeom>
        </p:spPr>
        <p:txBody>
          <a:bodyPr>
            <a:spAutoFit/>
          </a:bodyPr>
          <a:lstStyle/>
          <a:p>
            <a:r>
              <a:rPr lang="en-US" sz="1600" dirty="0" smtClean="0">
                <a:latin typeface="Arial" panose="020B0604020202020204" pitchFamily="34" charset="0"/>
                <a:cs typeface="Arial" panose="020B0604020202020204" pitchFamily="34" charset="0"/>
              </a:rPr>
              <a:t>Best </a:t>
            </a:r>
            <a:r>
              <a:rPr lang="en-US" sz="1600" dirty="0">
                <a:latin typeface="Arial" panose="020B0604020202020204" pitchFamily="34" charset="0"/>
                <a:cs typeface="Arial" panose="020B0604020202020204" pitchFamily="34" charset="0"/>
              </a:rPr>
              <a:t>Practice &amp; Research Clinical Endocrinology &amp; </a:t>
            </a:r>
            <a:r>
              <a:rPr lang="en-US" sz="1600" dirty="0" smtClean="0">
                <a:latin typeface="Arial" panose="020B0604020202020204" pitchFamily="34" charset="0"/>
                <a:cs typeface="Arial" panose="020B0604020202020204" pitchFamily="34" charset="0"/>
              </a:rPr>
              <a:t>Metabolism YBEEM </a:t>
            </a:r>
            <a:r>
              <a:rPr lang="en-US" sz="16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3655148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0" y="1676400"/>
            <a:ext cx="9042400" cy="4572000"/>
          </a:xfrm>
        </p:spPr>
        <p:txBody>
          <a:bodyPr>
            <a:noAutofit/>
          </a:bodyPr>
          <a:lstStyle/>
          <a:p>
            <a:r>
              <a:rPr lang="en-US" sz="2400" dirty="0" smtClean="0">
                <a:latin typeface="Arial" panose="020B0604020202020204" pitchFamily="34" charset="0"/>
              </a:rPr>
              <a:t> </a:t>
            </a:r>
            <a:r>
              <a:rPr lang="en-US" sz="2400" dirty="0">
                <a:latin typeface="Arial" panose="020B0604020202020204" pitchFamily="34" charset="0"/>
              </a:rPr>
              <a:t>in cases </a:t>
            </a:r>
            <a:r>
              <a:rPr lang="en-US" sz="2400" dirty="0" smtClean="0">
                <a:latin typeface="Arial" panose="020B0604020202020204" pitchFamily="34" charset="0"/>
              </a:rPr>
              <a:t>of</a:t>
            </a:r>
            <a:r>
              <a:rPr lang="en-US" sz="2400" dirty="0" smtClean="0">
                <a:latin typeface="Calibri" panose="020F0502020204030204" pitchFamily="34" charset="0"/>
              </a:rPr>
              <a:t> </a:t>
            </a:r>
            <a:r>
              <a:rPr lang="en-US" sz="2400" dirty="0">
                <a:latin typeface="Arial" panose="020B0604020202020204" pitchFamily="34" charset="0"/>
              </a:rPr>
              <a:t>infundibuloneurohypophysitis or </a:t>
            </a:r>
            <a:r>
              <a:rPr lang="en-US" sz="2400" dirty="0" smtClean="0">
                <a:latin typeface="Arial" panose="020B0604020202020204" pitchFamily="34" charset="0"/>
              </a:rPr>
              <a:t>panhypophysitis</a:t>
            </a:r>
          </a:p>
          <a:p>
            <a:endParaRPr lang="en-US" sz="2400" dirty="0" smtClean="0">
              <a:solidFill>
                <a:srgbClr val="FFFF00"/>
              </a:solidFill>
              <a:latin typeface="Arial" panose="020B0604020202020204" pitchFamily="34" charset="0"/>
            </a:endParaRPr>
          </a:p>
          <a:p>
            <a:r>
              <a:rPr lang="en-US" sz="2400" dirty="0" smtClean="0">
                <a:solidFill>
                  <a:srgbClr val="FFFF00"/>
                </a:solidFill>
                <a:latin typeface="Arial" panose="020B0604020202020204" pitchFamily="34" charset="0"/>
              </a:rPr>
              <a:t>Sellar germinomas</a:t>
            </a:r>
            <a:r>
              <a:rPr lang="en-US" sz="2400" dirty="0" smtClean="0">
                <a:solidFill>
                  <a:srgbClr val="FFFF00"/>
                </a:solidFill>
                <a:latin typeface="Calibri" panose="020F0502020204030204" pitchFamily="34" charset="0"/>
              </a:rPr>
              <a:t> </a:t>
            </a:r>
            <a:r>
              <a:rPr lang="en-US" sz="2400" dirty="0" smtClean="0">
                <a:latin typeface="Arial" panose="020B0604020202020204" pitchFamily="34" charset="0"/>
              </a:rPr>
              <a:t>can mimic LINHy, and can also present with a triad of DI, hypopituitarism mainly as GH</a:t>
            </a:r>
            <a:r>
              <a:rPr lang="en-US" sz="2400" dirty="0" smtClean="0">
                <a:latin typeface="Calibri" panose="020F0502020204030204" pitchFamily="34" charset="0"/>
              </a:rPr>
              <a:t> </a:t>
            </a:r>
            <a:r>
              <a:rPr lang="en-US" sz="2400" dirty="0" smtClean="0">
                <a:latin typeface="Arial" panose="020B0604020202020204" pitchFamily="34" charset="0"/>
              </a:rPr>
              <a:t>deficiency, and visual symptoms.</a:t>
            </a:r>
            <a:endParaRPr lang="en-US" sz="2400" dirty="0"/>
          </a:p>
        </p:txBody>
      </p:sp>
      <p:sp>
        <p:nvSpPr>
          <p:cNvPr id="2" name="Rectangle 1"/>
          <p:cNvSpPr/>
          <p:nvPr/>
        </p:nvSpPr>
        <p:spPr>
          <a:xfrm>
            <a:off x="1397000" y="436770"/>
            <a:ext cx="3054665" cy="707886"/>
          </a:xfrm>
          <a:prstGeom prst="rect">
            <a:avLst/>
          </a:prstGeom>
        </p:spPr>
        <p:txBody>
          <a:bodyPr wrap="square">
            <a:spAutoFit/>
          </a:bodyPr>
          <a:lstStyle/>
          <a:p>
            <a:r>
              <a:rPr lang="en-US" sz="4000" dirty="0">
                <a:solidFill>
                  <a:srgbClr val="FFC000"/>
                </a:solidFill>
                <a:latin typeface="Arial" panose="020B0604020202020204" pitchFamily="34" charset="0"/>
                <a:ea typeface="+mj-ea"/>
                <a:cs typeface="+mj-cs"/>
              </a:rPr>
              <a:t>Central </a:t>
            </a:r>
            <a:r>
              <a:rPr lang="en-US" sz="4000" dirty="0" smtClean="0">
                <a:solidFill>
                  <a:srgbClr val="FFC000"/>
                </a:solidFill>
                <a:latin typeface="Arial" panose="020B0604020202020204" pitchFamily="34" charset="0"/>
                <a:ea typeface="+mj-ea"/>
                <a:cs typeface="+mj-cs"/>
              </a:rPr>
              <a:t>DI: </a:t>
            </a:r>
            <a:endParaRPr lang="en-US" dirty="0">
              <a:solidFill>
                <a:srgbClr val="FFC000"/>
              </a:solidFill>
            </a:endParaRPr>
          </a:p>
        </p:txBody>
      </p:sp>
    </p:spTree>
    <p:extLst>
      <p:ext uri="{BB962C8B-B14F-4D97-AF65-F5344CB8AC3E}">
        <p14:creationId xmlns:p14="http://schemas.microsoft.com/office/powerpoint/2010/main" val="82663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59" y="227431"/>
            <a:ext cx="9404723" cy="1097786"/>
          </a:xfrm>
        </p:spPr>
        <p:txBody>
          <a:bodyPr/>
          <a:lstStyle/>
          <a:p>
            <a:r>
              <a:rPr lang="en-US" sz="4800" b="1" dirty="0" smtClean="0">
                <a:solidFill>
                  <a:srgbClr val="FFFF00"/>
                </a:solidFill>
                <a:latin typeface="Arial" panose="020B0604020202020204" pitchFamily="34" charset="0"/>
              </a:rPr>
              <a:t>Introduction:</a:t>
            </a:r>
            <a:endParaRPr lang="en-US" sz="4800" dirty="0">
              <a:solidFill>
                <a:srgbClr val="FFFF00"/>
              </a:solidFill>
            </a:endParaRPr>
          </a:p>
        </p:txBody>
      </p:sp>
      <p:sp>
        <p:nvSpPr>
          <p:cNvPr id="3" name="Content Placeholder 2"/>
          <p:cNvSpPr>
            <a:spLocks noGrp="1"/>
          </p:cNvSpPr>
          <p:nvPr>
            <p:ph idx="1"/>
          </p:nvPr>
        </p:nvSpPr>
        <p:spPr>
          <a:xfrm>
            <a:off x="821635" y="1325217"/>
            <a:ext cx="10283687" cy="4923183"/>
          </a:xfrm>
        </p:spPr>
        <p:txBody>
          <a:bodyPr>
            <a:normAutofit/>
          </a:bodyPr>
          <a:lstStyle/>
          <a:p>
            <a:r>
              <a:rPr lang="en-US" sz="2400" dirty="0">
                <a:latin typeface="Arial" panose="020B0604020202020204" pitchFamily="34" charset="0"/>
              </a:rPr>
              <a:t>Hypophysitis is the general term used to describe any form of </a:t>
            </a:r>
            <a:r>
              <a:rPr lang="en-US" sz="2400" dirty="0" smtClean="0">
                <a:latin typeface="Arial" panose="020B0604020202020204" pitchFamily="34" charset="0"/>
              </a:rPr>
              <a:t>sellar</a:t>
            </a:r>
            <a:r>
              <a:rPr lang="en-US" sz="2400" dirty="0" smtClean="0">
                <a:latin typeface="Calibri" panose="020F0502020204030204" pitchFamily="34" charset="0"/>
              </a:rPr>
              <a:t> </a:t>
            </a:r>
            <a:r>
              <a:rPr lang="en-US" sz="2400" dirty="0">
                <a:latin typeface="Arial" panose="020B0604020202020204" pitchFamily="34" charset="0"/>
              </a:rPr>
              <a:t>and/or suprasellar inflammation that leads to structural changes in the </a:t>
            </a:r>
            <a:r>
              <a:rPr lang="en-US" sz="2400" dirty="0" smtClean="0">
                <a:latin typeface="Arial" panose="020B0604020202020204" pitchFamily="34" charset="0"/>
              </a:rPr>
              <a:t>hypothalamic-pituitary</a:t>
            </a:r>
            <a:r>
              <a:rPr lang="en-US" sz="2400" dirty="0" smtClean="0">
                <a:latin typeface="Calibri" panose="020F0502020204030204" pitchFamily="34" charset="0"/>
              </a:rPr>
              <a:t> </a:t>
            </a:r>
            <a:r>
              <a:rPr lang="en-US" sz="2400" dirty="0">
                <a:latin typeface="Arial" panose="020B0604020202020204" pitchFamily="34" charset="0"/>
              </a:rPr>
              <a:t>axis and varying degrees of anterior and/or posterior pituitary hormonal deficiencies </a:t>
            </a:r>
            <a:r>
              <a:rPr lang="en-US" sz="2400" dirty="0" smtClean="0">
                <a:latin typeface="Arial" panose="020B0604020202020204" pitchFamily="34" charset="0"/>
              </a:rPr>
              <a:t>.</a:t>
            </a:r>
          </a:p>
          <a:p>
            <a:r>
              <a:rPr lang="en-US" sz="2400" dirty="0">
                <a:latin typeface="Arial" panose="020B0604020202020204" pitchFamily="34" charset="0"/>
              </a:rPr>
              <a:t>Clinically, the presentation of hypophysitis can range from an asymptomatic</a:t>
            </a:r>
            <a:r>
              <a:rPr lang="en-US" sz="2400" dirty="0">
                <a:latin typeface="Calibri" panose="020F0502020204030204" pitchFamily="34" charset="0"/>
              </a:rPr>
              <a:t> </a:t>
            </a:r>
            <a:r>
              <a:rPr lang="en-US" sz="2400" dirty="0">
                <a:latin typeface="Arial" panose="020B0604020202020204" pitchFamily="34" charset="0"/>
              </a:rPr>
              <a:t>disease to a rapidly progressive disease potentially with fatal consequences.</a:t>
            </a:r>
          </a:p>
          <a:p>
            <a:pPr lvl="0">
              <a:buClr>
                <a:srgbClr val="B31166">
                  <a:lumMod val="60000"/>
                  <a:lumOff val="40000"/>
                </a:srgbClr>
              </a:buClr>
            </a:pPr>
            <a:r>
              <a:rPr lang="en-US" sz="2400" dirty="0">
                <a:solidFill>
                  <a:prstClr val="white"/>
                </a:solidFill>
                <a:latin typeface="Arial" panose="020B0604020202020204" pitchFamily="34" charset="0"/>
              </a:rPr>
              <a:t>Based on several reports, the estimated overall prevalence of hypophysitis has ranged from</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0.2% to 0.88% .</a:t>
            </a:r>
            <a:endParaRPr lang="en-US" sz="2400" dirty="0">
              <a:solidFill>
                <a:prstClr val="white"/>
              </a:solidFill>
            </a:endParaRPr>
          </a:p>
          <a:p>
            <a:endParaRPr lang="en-US" sz="2800" dirty="0"/>
          </a:p>
          <a:p>
            <a:endParaRPr lang="en-US" sz="28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1224760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14179"/>
            <a:ext cx="9404723" cy="1400530"/>
          </a:xfrm>
        </p:spPr>
        <p:txBody>
          <a:bodyPr/>
          <a:lstStyle/>
          <a:p>
            <a:r>
              <a:rPr lang="en-US" sz="6000" b="1" dirty="0" smtClean="0">
                <a:solidFill>
                  <a:srgbClr val="FFFF00"/>
                </a:solidFill>
              </a:rPr>
              <a:t>AGENDA:</a:t>
            </a:r>
            <a:endParaRPr lang="en-US" sz="6000" b="1" dirty="0">
              <a:solidFill>
                <a:srgbClr val="FFFF00"/>
              </a:solidFill>
            </a:endParaRPr>
          </a:p>
        </p:txBody>
      </p:sp>
      <p:sp>
        <p:nvSpPr>
          <p:cNvPr id="3" name="Content Placeholder 2"/>
          <p:cNvSpPr>
            <a:spLocks noGrp="1"/>
          </p:cNvSpPr>
          <p:nvPr>
            <p:ph idx="1"/>
          </p:nvPr>
        </p:nvSpPr>
        <p:spPr>
          <a:xfrm>
            <a:off x="646112" y="1484244"/>
            <a:ext cx="10445958" cy="5102086"/>
          </a:xfrm>
        </p:spPr>
        <p:txBody>
          <a:bodyPr>
            <a:noAutofit/>
          </a:bodyPr>
          <a:lstStyle/>
          <a:p>
            <a:r>
              <a:rPr lang="en-US" sz="2800" dirty="0" smtClean="0">
                <a:latin typeface="Arial" panose="020B0604020202020204" pitchFamily="34" charset="0"/>
              </a:rPr>
              <a:t>Introduction</a:t>
            </a:r>
          </a:p>
          <a:p>
            <a:r>
              <a:rPr lang="en-US" sz="2800" dirty="0">
                <a:latin typeface="Arial" panose="020B0604020202020204" pitchFamily="34" charset="0"/>
              </a:rPr>
              <a:t>Classification of </a:t>
            </a:r>
            <a:r>
              <a:rPr lang="en-US" sz="2800" dirty="0" smtClean="0">
                <a:latin typeface="Arial" panose="020B0604020202020204" pitchFamily="34" charset="0"/>
              </a:rPr>
              <a:t>hypophysitis</a:t>
            </a:r>
          </a:p>
          <a:p>
            <a:r>
              <a:rPr lang="en-US" sz="2800" i="1" dirty="0">
                <a:latin typeface="Arial" panose="020B0604020202020204" pitchFamily="34" charset="0"/>
              </a:rPr>
              <a:t>Novel causes of secondary </a:t>
            </a:r>
            <a:r>
              <a:rPr lang="en-US" sz="2800" i="1" dirty="0" smtClean="0">
                <a:latin typeface="Arial" panose="020B0604020202020204" pitchFamily="34" charset="0"/>
              </a:rPr>
              <a:t>hypophysitis</a:t>
            </a:r>
          </a:p>
          <a:p>
            <a:r>
              <a:rPr lang="en-US" sz="2800" dirty="0">
                <a:latin typeface="Arial" panose="020B0604020202020204" pitchFamily="34" charset="0"/>
              </a:rPr>
              <a:t>Clinical features of </a:t>
            </a:r>
            <a:r>
              <a:rPr lang="en-US" sz="2800" dirty="0" smtClean="0">
                <a:latin typeface="Arial" panose="020B0604020202020204" pitchFamily="34" charset="0"/>
              </a:rPr>
              <a:t>hypophysitis</a:t>
            </a:r>
          </a:p>
          <a:p>
            <a:r>
              <a:rPr lang="en-US" sz="2800" dirty="0">
                <a:solidFill>
                  <a:srgbClr val="FFFF00"/>
                </a:solidFill>
                <a:latin typeface="Arial" panose="020B0604020202020204" pitchFamily="34" charset="0"/>
              </a:rPr>
              <a:t>Diagnosis of </a:t>
            </a:r>
            <a:r>
              <a:rPr lang="en-US" sz="2800" dirty="0" smtClean="0">
                <a:solidFill>
                  <a:srgbClr val="FFFF00"/>
                </a:solidFill>
                <a:latin typeface="Arial" panose="020B0604020202020204" pitchFamily="34" charset="0"/>
              </a:rPr>
              <a:t>hypophysitis</a:t>
            </a:r>
            <a:endParaRPr lang="en-US" sz="2800" dirty="0">
              <a:solidFill>
                <a:srgbClr val="FFFF00"/>
              </a:solidFill>
              <a:latin typeface="Arial" panose="020B0604020202020204" pitchFamily="34" charset="0"/>
            </a:endParaRPr>
          </a:p>
          <a:p>
            <a:r>
              <a:rPr lang="en-US" sz="2800" dirty="0" smtClean="0">
                <a:latin typeface="Arial" panose="020B0604020202020204" pitchFamily="34" charset="0"/>
              </a:rPr>
              <a:t>Treatment </a:t>
            </a:r>
            <a:r>
              <a:rPr lang="en-US" sz="2800" dirty="0">
                <a:latin typeface="Arial" panose="020B0604020202020204" pitchFamily="34" charset="0"/>
              </a:rPr>
              <a:t>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Summary</a:t>
            </a:r>
            <a:r>
              <a:rPr lang="en-US" sz="2800" dirty="0">
                <a:latin typeface="Arial" panose="020B0604020202020204" pitchFamily="34" charset="0"/>
              </a:rPr>
              <a:t>: Challenges and Future </a:t>
            </a:r>
            <a:r>
              <a:rPr lang="en-US" sz="2800" dirty="0" smtClean="0">
                <a:latin typeface="Arial" panose="020B0604020202020204" pitchFamily="34" charset="0"/>
              </a:rPr>
              <a:t>directions</a:t>
            </a:r>
          </a:p>
          <a:p>
            <a:r>
              <a:rPr lang="en-US" sz="2800" dirty="0" smtClean="0">
                <a:latin typeface="Arial" panose="020B0604020202020204" pitchFamily="34" charset="0"/>
              </a:rPr>
              <a:t>Practice </a:t>
            </a:r>
            <a:r>
              <a:rPr lang="en-US" sz="2800" dirty="0">
                <a:latin typeface="Arial" panose="020B0604020202020204" pitchFamily="34" charset="0"/>
              </a:rPr>
              <a:t>Points</a:t>
            </a:r>
            <a:endParaRPr lang="en-US" sz="2800" dirty="0"/>
          </a:p>
        </p:txBody>
      </p:sp>
    </p:spTree>
    <p:extLst>
      <p:ext uri="{BB962C8B-B14F-4D97-AF65-F5344CB8AC3E}">
        <p14:creationId xmlns:p14="http://schemas.microsoft.com/office/powerpoint/2010/main" val="1700002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latin typeface="Arial" panose="020B0604020202020204" pitchFamily="34" charset="0"/>
              </a:rPr>
              <a:t>Diagnosis of hypophysitis</a:t>
            </a:r>
            <a:endParaRPr lang="en-US" dirty="0">
              <a:solidFill>
                <a:srgbClr val="FFFF00"/>
              </a:solidFill>
            </a:endParaRPr>
          </a:p>
        </p:txBody>
      </p:sp>
      <p:sp>
        <p:nvSpPr>
          <p:cNvPr id="3" name="Content Placeholder 2"/>
          <p:cNvSpPr>
            <a:spLocks noGrp="1"/>
          </p:cNvSpPr>
          <p:nvPr>
            <p:ph idx="1"/>
          </p:nvPr>
        </p:nvSpPr>
        <p:spPr>
          <a:xfrm>
            <a:off x="1473200" y="2019299"/>
            <a:ext cx="8577634" cy="4328491"/>
          </a:xfrm>
        </p:spPr>
        <p:txBody>
          <a:bodyPr>
            <a:normAutofit/>
          </a:bodyPr>
          <a:lstStyle/>
          <a:p>
            <a:r>
              <a:rPr lang="en-US" sz="2800" dirty="0" smtClean="0">
                <a:solidFill>
                  <a:srgbClr val="FFC000"/>
                </a:solidFill>
                <a:latin typeface="Arial" panose="020B0604020202020204" pitchFamily="34" charset="0"/>
              </a:rPr>
              <a:t>Biochemical </a:t>
            </a:r>
            <a:r>
              <a:rPr lang="en-US" sz="2800" dirty="0" smtClean="0">
                <a:solidFill>
                  <a:srgbClr val="FFC000"/>
                </a:solidFill>
                <a:latin typeface="Arial" panose="020B0604020202020204" pitchFamily="34" charset="0"/>
              </a:rPr>
              <a:t>evaluation</a:t>
            </a:r>
          </a:p>
          <a:p>
            <a:endParaRPr lang="en-US" sz="2800" dirty="0" smtClean="0">
              <a:solidFill>
                <a:srgbClr val="FFC000"/>
              </a:solidFill>
              <a:latin typeface="Arial" panose="020B0604020202020204" pitchFamily="34" charset="0"/>
            </a:endParaRPr>
          </a:p>
          <a:p>
            <a:r>
              <a:rPr lang="en-US" sz="2800" dirty="0" smtClean="0">
                <a:solidFill>
                  <a:srgbClr val="FFC000"/>
                </a:solidFill>
                <a:latin typeface="Arial" panose="020B0604020202020204" pitchFamily="34" charset="0"/>
              </a:rPr>
              <a:t> </a:t>
            </a:r>
            <a:r>
              <a:rPr lang="en-US" sz="2800" dirty="0">
                <a:solidFill>
                  <a:srgbClr val="FFC000"/>
                </a:solidFill>
                <a:latin typeface="Arial" panose="020B0604020202020204" pitchFamily="34" charset="0"/>
              </a:rPr>
              <a:t>Imaging </a:t>
            </a:r>
            <a:r>
              <a:rPr lang="en-US" sz="2800" dirty="0" smtClean="0">
                <a:solidFill>
                  <a:srgbClr val="FFC000"/>
                </a:solidFill>
                <a:latin typeface="Arial" panose="020B0604020202020204" pitchFamily="34" charset="0"/>
              </a:rPr>
              <a:t>evaluation</a:t>
            </a:r>
            <a:endParaRPr lang="en-US" sz="2800" dirty="0">
              <a:solidFill>
                <a:srgbClr val="FFC000"/>
              </a:solidFill>
              <a:latin typeface="Arial" panose="020B0604020202020204" pitchFamily="34" charset="0"/>
            </a:endParaRPr>
          </a:p>
          <a:p>
            <a:endParaRPr lang="en-US" sz="2800" dirty="0" smtClean="0">
              <a:latin typeface="Arial" panose="020B0604020202020204" pitchFamily="34" charset="0"/>
            </a:endParaRPr>
          </a:p>
          <a:p>
            <a:r>
              <a:rPr lang="en-US" sz="2800" dirty="0" smtClean="0">
                <a:latin typeface="Arial" panose="020B0604020202020204" pitchFamily="34" charset="0"/>
              </a:rPr>
              <a:t> </a:t>
            </a:r>
            <a:r>
              <a:rPr lang="en-US" sz="2800" dirty="0">
                <a:solidFill>
                  <a:srgbClr val="FFC000"/>
                </a:solidFill>
                <a:latin typeface="Arial" panose="020B0604020202020204" pitchFamily="34" charset="0"/>
              </a:rPr>
              <a:t>Evaluation of secondary causes of </a:t>
            </a:r>
            <a:r>
              <a:rPr lang="en-US" sz="2800" dirty="0" smtClean="0">
                <a:solidFill>
                  <a:srgbClr val="FFC000"/>
                </a:solidFill>
                <a:latin typeface="Arial" panose="020B0604020202020204" pitchFamily="34" charset="0"/>
              </a:rPr>
              <a:t>AHy</a:t>
            </a:r>
            <a:endParaRPr lang="en-US" sz="2800" dirty="0">
              <a:solidFill>
                <a:srgbClr val="FFC000"/>
              </a:solidFill>
              <a:latin typeface="Arial" panose="020B0604020202020204" pitchFamily="34" charset="0"/>
            </a:endParaRPr>
          </a:p>
          <a:p>
            <a:pPr marL="0" indent="0">
              <a:buNone/>
            </a:pPr>
            <a:endParaRPr lang="en-US" sz="2800" dirty="0"/>
          </a:p>
        </p:txBody>
      </p:sp>
      <p:sp>
        <p:nvSpPr>
          <p:cNvPr id="4" name="Rectangle 3"/>
          <p:cNvSpPr/>
          <p:nvPr/>
        </p:nvSpPr>
        <p:spPr>
          <a:xfrm>
            <a:off x="198782" y="6055403"/>
            <a:ext cx="6096000" cy="584775"/>
          </a:xfrm>
          <a:prstGeom prst="rect">
            <a:avLst/>
          </a:prstGeom>
        </p:spPr>
        <p:txBody>
          <a:bodyPr>
            <a:spAutoFit/>
          </a:bodyPr>
          <a:lstStyle/>
          <a:p>
            <a:r>
              <a:rPr lang="en-US" sz="1600" dirty="0" smtClean="0">
                <a:latin typeface="Arial" panose="020B0604020202020204" pitchFamily="34" charset="0"/>
                <a:cs typeface="Arial" panose="020B0604020202020204" pitchFamily="34" charset="0"/>
              </a:rPr>
              <a:t>Best </a:t>
            </a:r>
            <a:r>
              <a:rPr lang="en-US" sz="1600" dirty="0">
                <a:latin typeface="Arial" panose="020B0604020202020204" pitchFamily="34" charset="0"/>
                <a:cs typeface="Arial" panose="020B0604020202020204" pitchFamily="34" charset="0"/>
              </a:rPr>
              <a:t>Practice &amp; Research Clinical Endocrinology &amp; </a:t>
            </a:r>
            <a:r>
              <a:rPr lang="en-US" sz="1600" dirty="0" smtClean="0">
                <a:latin typeface="Arial" panose="020B0604020202020204" pitchFamily="34" charset="0"/>
                <a:cs typeface="Arial" panose="020B0604020202020204" pitchFamily="34" charset="0"/>
              </a:rPr>
              <a:t>Metabolism YBEEM </a:t>
            </a:r>
            <a:r>
              <a:rPr lang="en-US" sz="16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4705915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130" y="1166192"/>
            <a:ext cx="10336696" cy="5082208"/>
          </a:xfrm>
        </p:spPr>
        <p:txBody>
          <a:bodyPr>
            <a:normAutofit lnSpcReduction="10000"/>
          </a:bodyPr>
          <a:lstStyle/>
          <a:p>
            <a:r>
              <a:rPr lang="en-US" dirty="0">
                <a:latin typeface="Arial" panose="020B0604020202020204" pitchFamily="34" charset="0"/>
              </a:rPr>
              <a:t>M</a:t>
            </a:r>
            <a:r>
              <a:rPr lang="en-US" dirty="0" smtClean="0">
                <a:latin typeface="Arial" panose="020B0604020202020204" pitchFamily="34" charset="0"/>
              </a:rPr>
              <a:t>easurement </a:t>
            </a:r>
            <a:r>
              <a:rPr lang="en-US" dirty="0">
                <a:latin typeface="Arial" panose="020B0604020202020204" pitchFamily="34" charset="0"/>
              </a:rPr>
              <a:t>of </a:t>
            </a:r>
            <a:r>
              <a:rPr lang="en-US" dirty="0" smtClean="0">
                <a:latin typeface="Arial" panose="020B0604020202020204" pitchFamily="34" charset="0"/>
              </a:rPr>
              <a:t> </a:t>
            </a:r>
            <a:r>
              <a:rPr lang="en-US" dirty="0" smtClean="0">
                <a:latin typeface="Calibri" panose="020F0502020204030204" pitchFamily="34" charset="0"/>
              </a:rPr>
              <a:t> </a:t>
            </a:r>
            <a:r>
              <a:rPr lang="en-US" dirty="0">
                <a:latin typeface="Arial" panose="020B0604020202020204" pitchFamily="34" charset="0"/>
              </a:rPr>
              <a:t>plasma ACTH, TSH, LH, FSH, GH, </a:t>
            </a:r>
            <a:r>
              <a:rPr lang="en-US" dirty="0" smtClean="0">
                <a:latin typeface="Arial" panose="020B0604020202020204" pitchFamily="34" charset="0"/>
              </a:rPr>
              <a:t>PRL, </a:t>
            </a:r>
            <a:r>
              <a:rPr lang="en-US" dirty="0">
                <a:latin typeface="Arial" panose="020B0604020202020204" pitchFamily="34" charset="0"/>
              </a:rPr>
              <a:t>plasma cortisol, free thyroxine, testosterone</a:t>
            </a:r>
            <a:r>
              <a:rPr lang="en-US" dirty="0" smtClean="0">
                <a:latin typeface="Arial" panose="020B0604020202020204" pitchFamily="34" charset="0"/>
              </a:rPr>
              <a:t>/ oestradiol</a:t>
            </a:r>
            <a:r>
              <a:rPr lang="en-US" dirty="0">
                <a:latin typeface="Arial" panose="020B0604020202020204" pitchFamily="34" charset="0"/>
              </a:rPr>
              <a:t>, and </a:t>
            </a:r>
            <a:r>
              <a:rPr lang="en-US" dirty="0" smtClean="0">
                <a:latin typeface="Arial" panose="020B0604020202020204" pitchFamily="34" charset="0"/>
              </a:rPr>
              <a:t>IGF1. </a:t>
            </a:r>
          </a:p>
          <a:p>
            <a:r>
              <a:rPr lang="en-US" sz="2400" dirty="0" smtClean="0">
                <a:solidFill>
                  <a:srgbClr val="FFFF00"/>
                </a:solidFill>
                <a:latin typeface="Arial" panose="020B0604020202020204" pitchFamily="34" charset="0"/>
              </a:rPr>
              <a:t>Central </a:t>
            </a:r>
            <a:r>
              <a:rPr lang="en-US" sz="2400" dirty="0">
                <a:solidFill>
                  <a:srgbClr val="FFFF00"/>
                </a:solidFill>
                <a:latin typeface="Arial" panose="020B0604020202020204" pitchFamily="34" charset="0"/>
              </a:rPr>
              <a:t>adrenal insufficiency </a:t>
            </a:r>
            <a:r>
              <a:rPr lang="en-US" dirty="0" smtClean="0">
                <a:latin typeface="Arial" panose="020B0604020202020204" pitchFamily="34" charset="0"/>
              </a:rPr>
              <a:t>:</a:t>
            </a:r>
            <a:endParaRPr lang="en-US" dirty="0">
              <a:latin typeface="Arial" panose="020B0604020202020204" pitchFamily="34" charset="0"/>
            </a:endParaRPr>
          </a:p>
          <a:p>
            <a:pPr marL="0" indent="0">
              <a:buNone/>
            </a:pPr>
            <a:r>
              <a:rPr lang="en-US" dirty="0" smtClean="0">
                <a:latin typeface="Arial" panose="020B0604020202020204" pitchFamily="34" charset="0"/>
              </a:rPr>
              <a:t>     A </a:t>
            </a:r>
            <a:r>
              <a:rPr lang="en-US" dirty="0" smtClean="0">
                <a:latin typeface="Calibri" panose="020F0502020204030204" pitchFamily="34" charset="0"/>
              </a:rPr>
              <a:t> </a:t>
            </a:r>
            <a:r>
              <a:rPr lang="en-US" dirty="0">
                <a:latin typeface="Arial" panose="020B0604020202020204" pitchFamily="34" charset="0"/>
              </a:rPr>
              <a:t>morning cortisol level of &lt;3 </a:t>
            </a:r>
            <a:r>
              <a:rPr lang="en-US" dirty="0" smtClean="0">
                <a:latin typeface="Arial" panose="020B0604020202020204" pitchFamily="34" charset="0"/>
              </a:rPr>
              <a:t>mcg/</a:t>
            </a:r>
            <a:r>
              <a:rPr lang="en-US" dirty="0" err="1" smtClean="0">
                <a:latin typeface="Arial" panose="020B0604020202020204" pitchFamily="34" charset="0"/>
              </a:rPr>
              <a:t>dL</a:t>
            </a:r>
            <a:r>
              <a:rPr lang="en-US" dirty="0" smtClean="0">
                <a:latin typeface="Arial" panose="020B0604020202020204" pitchFamily="34" charset="0"/>
              </a:rPr>
              <a:t> </a:t>
            </a:r>
            <a:r>
              <a:rPr lang="en-US" dirty="0">
                <a:latin typeface="Arial" panose="020B0604020202020204" pitchFamily="34" charset="0"/>
              </a:rPr>
              <a:t>is indicative of AI while a level of &gt;15 mcg/</a:t>
            </a:r>
            <a:r>
              <a:rPr lang="en-US" dirty="0" err="1">
                <a:latin typeface="Arial" panose="020B0604020202020204" pitchFamily="34" charset="0"/>
              </a:rPr>
              <a:t>dL</a:t>
            </a:r>
            <a:r>
              <a:rPr lang="en-US" dirty="0">
                <a:latin typeface="Arial" panose="020B0604020202020204" pitchFamily="34" charset="0"/>
              </a:rPr>
              <a:t> </a:t>
            </a:r>
            <a:r>
              <a:rPr lang="en-US" dirty="0" smtClean="0">
                <a:latin typeface="Arial" panose="020B0604020202020204" pitchFamily="34" charset="0"/>
              </a:rPr>
              <a:t>  likely </a:t>
            </a:r>
            <a:r>
              <a:rPr lang="en-US" dirty="0" smtClean="0">
                <a:latin typeface="Arial" panose="020B0604020202020204" pitchFamily="34" charset="0"/>
              </a:rPr>
              <a:t>excludes </a:t>
            </a:r>
            <a:r>
              <a:rPr lang="en-US" dirty="0" smtClean="0">
                <a:latin typeface="Calibri" panose="020F0502020204030204" pitchFamily="34" charset="0"/>
              </a:rPr>
              <a:t> </a:t>
            </a:r>
            <a:r>
              <a:rPr lang="en-US" dirty="0">
                <a:latin typeface="Arial" panose="020B0604020202020204" pitchFamily="34" charset="0"/>
              </a:rPr>
              <a:t>AI </a:t>
            </a:r>
            <a:r>
              <a:rPr lang="en-US" dirty="0" smtClean="0">
                <a:latin typeface="Arial" panose="020B0604020202020204" pitchFamily="34" charset="0"/>
              </a:rPr>
              <a:t>.</a:t>
            </a:r>
          </a:p>
          <a:p>
            <a:pPr marL="0" indent="0">
              <a:buNone/>
            </a:pPr>
            <a:r>
              <a:rPr lang="en-US" dirty="0" smtClean="0">
                <a:latin typeface="Arial" panose="020B0604020202020204" pitchFamily="34" charset="0"/>
              </a:rPr>
              <a:t>     </a:t>
            </a:r>
            <a:r>
              <a:rPr lang="en-US" dirty="0">
                <a:latin typeface="Arial" panose="020B0604020202020204" pitchFamily="34" charset="0"/>
              </a:rPr>
              <a:t>An ACTH stimulation test must be performed for AM cortisol values between 3 and </a:t>
            </a:r>
            <a:r>
              <a:rPr lang="en-US" dirty="0" smtClean="0">
                <a:latin typeface="Arial" panose="020B0604020202020204" pitchFamily="34" charset="0"/>
              </a:rPr>
              <a:t>15 </a:t>
            </a:r>
            <a:r>
              <a:rPr lang="en-US" dirty="0" smtClean="0">
                <a:latin typeface="Calibri" panose="020F0502020204030204" pitchFamily="34" charset="0"/>
              </a:rPr>
              <a:t> </a:t>
            </a:r>
            <a:r>
              <a:rPr lang="en-US" dirty="0">
                <a:latin typeface="Arial" panose="020B0604020202020204" pitchFamily="34" charset="0"/>
              </a:rPr>
              <a:t>mcg/</a:t>
            </a:r>
            <a:r>
              <a:rPr lang="en-US" dirty="0" err="1">
                <a:latin typeface="Arial" panose="020B0604020202020204" pitchFamily="34" charset="0"/>
              </a:rPr>
              <a:t>dL</a:t>
            </a:r>
            <a:r>
              <a:rPr lang="en-US" dirty="0">
                <a:latin typeface="Arial" panose="020B0604020202020204" pitchFamily="34" charset="0"/>
              </a:rPr>
              <a:t>, and a value of &lt;18.2 mcg/</a:t>
            </a:r>
            <a:r>
              <a:rPr lang="en-US" dirty="0" err="1">
                <a:latin typeface="Arial" panose="020B0604020202020204" pitchFamily="34" charset="0"/>
              </a:rPr>
              <a:t>dL</a:t>
            </a:r>
            <a:r>
              <a:rPr lang="en-US" dirty="0">
                <a:latin typeface="Arial" panose="020B0604020202020204" pitchFamily="34" charset="0"/>
              </a:rPr>
              <a:t> at 30 or 60 minutes after ACTH stimulation is </a:t>
            </a:r>
            <a:r>
              <a:rPr lang="en-US" dirty="0" smtClean="0">
                <a:latin typeface="Arial" panose="020B0604020202020204" pitchFamily="34" charset="0"/>
              </a:rPr>
              <a:t>suggestive </a:t>
            </a:r>
            <a:r>
              <a:rPr lang="en-US" dirty="0" smtClean="0">
                <a:latin typeface="Calibri" panose="020F0502020204030204" pitchFamily="34" charset="0"/>
              </a:rPr>
              <a:t> </a:t>
            </a:r>
            <a:r>
              <a:rPr lang="en-US" dirty="0">
                <a:latin typeface="Arial" panose="020B0604020202020204" pitchFamily="34" charset="0"/>
              </a:rPr>
              <a:t>of AI </a:t>
            </a:r>
            <a:endParaRPr lang="en-US" dirty="0" smtClean="0">
              <a:latin typeface="Arial" panose="020B0604020202020204" pitchFamily="34" charset="0"/>
            </a:endParaRPr>
          </a:p>
          <a:p>
            <a:r>
              <a:rPr lang="en-US" dirty="0" smtClean="0">
                <a:latin typeface="Arial" panose="020B0604020202020204" pitchFamily="34" charset="0"/>
              </a:rPr>
              <a:t>It </a:t>
            </a:r>
            <a:r>
              <a:rPr lang="en-US" dirty="0">
                <a:latin typeface="Arial" panose="020B0604020202020204" pitchFamily="34" charset="0"/>
              </a:rPr>
              <a:t>is important to note that the ACTH stimulation test was not designed for </a:t>
            </a:r>
            <a:r>
              <a:rPr lang="en-US" dirty="0" smtClean="0">
                <a:latin typeface="Arial" panose="020B0604020202020204" pitchFamily="34" charset="0"/>
              </a:rPr>
              <a:t>evaluation </a:t>
            </a:r>
            <a:r>
              <a:rPr lang="en-US" dirty="0" smtClean="0">
                <a:latin typeface="Calibri" panose="020F0502020204030204" pitchFamily="34" charset="0"/>
              </a:rPr>
              <a:t> </a:t>
            </a:r>
            <a:r>
              <a:rPr lang="en-US" dirty="0">
                <a:latin typeface="Arial" panose="020B0604020202020204" pitchFamily="34" charset="0"/>
              </a:rPr>
              <a:t>of secondary AI .</a:t>
            </a:r>
            <a:r>
              <a:rPr lang="en-US" dirty="0" smtClean="0">
                <a:latin typeface="Arial" panose="020B0604020202020204" pitchFamily="34" charset="0"/>
              </a:rPr>
              <a:t> </a:t>
            </a:r>
            <a:r>
              <a:rPr lang="en-US" dirty="0">
                <a:latin typeface="Arial" panose="020B0604020202020204" pitchFamily="34" charset="0"/>
              </a:rPr>
              <a:t>Both the high- and low-dose ACTH stimulation test have </a:t>
            </a:r>
            <a:r>
              <a:rPr lang="en-US" dirty="0" smtClean="0">
                <a:latin typeface="Arial" panose="020B0604020202020204" pitchFamily="34" charset="0"/>
              </a:rPr>
              <a:t>similar </a:t>
            </a:r>
            <a:r>
              <a:rPr lang="en-US" dirty="0" smtClean="0">
                <a:latin typeface="Calibri" panose="020F0502020204030204" pitchFamily="34" charset="0"/>
              </a:rPr>
              <a:t> </a:t>
            </a:r>
            <a:r>
              <a:rPr lang="en-US" dirty="0">
                <a:latin typeface="Arial" panose="020B0604020202020204" pitchFamily="34" charset="0"/>
              </a:rPr>
              <a:t>diagnostic accuracy and are adequate to rule in, but not rule out, central AI </a:t>
            </a:r>
            <a:r>
              <a:rPr lang="en-US" dirty="0">
                <a:latin typeface="Arial" panose="020B0604020202020204" pitchFamily="34" charset="0"/>
              </a:rPr>
              <a:t>.</a:t>
            </a:r>
            <a:r>
              <a:rPr lang="en-US" dirty="0" smtClean="0">
                <a:latin typeface="Arial" panose="020B0604020202020204" pitchFamily="34" charset="0"/>
              </a:rPr>
              <a:t> </a:t>
            </a:r>
            <a:r>
              <a:rPr lang="en-US" dirty="0">
                <a:latin typeface="Arial" panose="020B0604020202020204" pitchFamily="34" charset="0"/>
              </a:rPr>
              <a:t>In </a:t>
            </a:r>
            <a:r>
              <a:rPr lang="en-US" dirty="0" smtClean="0">
                <a:latin typeface="Arial" panose="020B0604020202020204" pitchFamily="34" charset="0"/>
              </a:rPr>
              <a:t>particular, </a:t>
            </a:r>
            <a:r>
              <a:rPr lang="en-US" dirty="0">
                <a:latin typeface="Arial" panose="020B0604020202020204" pitchFamily="34" charset="0"/>
              </a:rPr>
              <a:t>ACTH stimulation tests can miss cases of secondary AI that have </a:t>
            </a:r>
            <a:r>
              <a:rPr lang="en-US" dirty="0" smtClean="0">
                <a:latin typeface="Calibri" panose="020F0502020204030204" pitchFamily="34" charset="0"/>
              </a:rPr>
              <a:t> </a:t>
            </a:r>
            <a:r>
              <a:rPr lang="en-US" dirty="0">
                <a:latin typeface="Arial" panose="020B0604020202020204" pitchFamily="34" charset="0"/>
              </a:rPr>
              <a:t>developed acutely. </a:t>
            </a:r>
            <a:endParaRPr lang="en-US" dirty="0" smtClean="0">
              <a:latin typeface="Arial" panose="020B0604020202020204" pitchFamily="34" charset="0"/>
            </a:endParaRPr>
          </a:p>
          <a:p>
            <a:r>
              <a:rPr lang="en-US" dirty="0" smtClean="0">
                <a:solidFill>
                  <a:srgbClr val="FFFF00"/>
                </a:solidFill>
                <a:latin typeface="Arial" panose="020B0604020202020204" pitchFamily="34" charset="0"/>
              </a:rPr>
              <a:t>The gold</a:t>
            </a:r>
            <a:r>
              <a:rPr lang="en-US" dirty="0" smtClean="0">
                <a:solidFill>
                  <a:srgbClr val="FFFF00"/>
                </a:solidFill>
                <a:latin typeface="Calibri" panose="020F0502020204030204" pitchFamily="34" charset="0"/>
              </a:rPr>
              <a:t> </a:t>
            </a:r>
            <a:r>
              <a:rPr lang="en-US" dirty="0">
                <a:solidFill>
                  <a:srgbClr val="FFFF00"/>
                </a:solidFill>
                <a:latin typeface="Arial" panose="020B0604020202020204" pitchFamily="34" charset="0"/>
              </a:rPr>
              <a:t>standard test for evaluating central AI is the insulin tolerance test, which is rarely used given </a:t>
            </a:r>
            <a:r>
              <a:rPr lang="en-US" dirty="0" smtClean="0">
                <a:solidFill>
                  <a:srgbClr val="FFFF00"/>
                </a:solidFill>
                <a:latin typeface="Arial" panose="020B0604020202020204" pitchFamily="34" charset="0"/>
              </a:rPr>
              <a:t>its</a:t>
            </a:r>
            <a:r>
              <a:rPr lang="en-US" dirty="0" smtClean="0">
                <a:solidFill>
                  <a:srgbClr val="FFFF00"/>
                </a:solidFill>
                <a:latin typeface="Calibri" panose="020F0502020204030204" pitchFamily="34" charset="0"/>
              </a:rPr>
              <a:t> </a:t>
            </a:r>
            <a:r>
              <a:rPr lang="en-US" dirty="0">
                <a:solidFill>
                  <a:srgbClr val="FFFF00"/>
                </a:solidFill>
                <a:latin typeface="Arial" panose="020B0604020202020204" pitchFamily="34" charset="0"/>
              </a:rPr>
              <a:t>inherent risks </a:t>
            </a:r>
            <a:r>
              <a:rPr lang="en-US" dirty="0" smtClean="0">
                <a:latin typeface="Arial" panose="020B0604020202020204" pitchFamily="34" charset="0"/>
              </a:rPr>
              <a:t>.</a:t>
            </a:r>
            <a:endParaRPr lang="en-US" dirty="0"/>
          </a:p>
        </p:txBody>
      </p:sp>
      <p:sp>
        <p:nvSpPr>
          <p:cNvPr id="2" name="Rectangle 1"/>
          <p:cNvSpPr/>
          <p:nvPr/>
        </p:nvSpPr>
        <p:spPr>
          <a:xfrm>
            <a:off x="1192696" y="247206"/>
            <a:ext cx="6215269" cy="707886"/>
          </a:xfrm>
          <a:prstGeom prst="rect">
            <a:avLst/>
          </a:prstGeom>
        </p:spPr>
        <p:txBody>
          <a:bodyPr wrap="square">
            <a:spAutoFit/>
          </a:bodyPr>
          <a:lstStyle/>
          <a:p>
            <a:r>
              <a:rPr lang="en-US" sz="4000" dirty="0">
                <a:solidFill>
                  <a:srgbClr val="FFC000"/>
                </a:solidFill>
                <a:latin typeface="Arial" panose="020B0604020202020204" pitchFamily="34" charset="0"/>
                <a:ea typeface="+mj-ea"/>
                <a:cs typeface="+mj-cs"/>
              </a:rPr>
              <a:t>Biochemical </a:t>
            </a:r>
            <a:r>
              <a:rPr lang="en-US" sz="4000" dirty="0" smtClean="0">
                <a:solidFill>
                  <a:srgbClr val="FFC000"/>
                </a:solidFill>
                <a:latin typeface="Arial" panose="020B0604020202020204" pitchFamily="34" charset="0"/>
                <a:ea typeface="+mj-ea"/>
                <a:cs typeface="+mj-cs"/>
              </a:rPr>
              <a:t>evaluation: </a:t>
            </a:r>
            <a:endParaRPr lang="en-US" sz="3600" dirty="0">
              <a:solidFill>
                <a:srgbClr val="FFC000"/>
              </a:solidFill>
            </a:endParaRPr>
          </a:p>
        </p:txBody>
      </p:sp>
    </p:spTree>
    <p:extLst>
      <p:ext uri="{BB962C8B-B14F-4D97-AF65-F5344CB8AC3E}">
        <p14:creationId xmlns:p14="http://schemas.microsoft.com/office/powerpoint/2010/main" val="34423406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322" y="1244536"/>
            <a:ext cx="10972800" cy="4917725"/>
          </a:xfrm>
        </p:spPr>
        <p:txBody>
          <a:bodyPr>
            <a:normAutofit/>
          </a:bodyPr>
          <a:lstStyle/>
          <a:p>
            <a:r>
              <a:rPr lang="en-US" dirty="0">
                <a:latin typeface="Arial" panose="020B0604020202020204" pitchFamily="34" charset="0"/>
              </a:rPr>
              <a:t>In </a:t>
            </a:r>
            <a:r>
              <a:rPr lang="en-US" sz="2200" dirty="0">
                <a:solidFill>
                  <a:srgbClr val="FFFF00"/>
                </a:solidFill>
                <a:latin typeface="Arial" panose="020B0604020202020204" pitchFamily="34" charset="0"/>
              </a:rPr>
              <a:t>secondary hypothyroidism</a:t>
            </a:r>
            <a:r>
              <a:rPr lang="en-US" dirty="0">
                <a:latin typeface="Arial" panose="020B0604020202020204" pitchFamily="34" charset="0"/>
              </a:rPr>
              <a:t>, the free thyroxine is low and the TSH can be low, normal, </a:t>
            </a:r>
            <a:r>
              <a:rPr lang="en-US" dirty="0" smtClean="0">
                <a:latin typeface="Arial" panose="020B0604020202020204" pitchFamily="34" charset="0"/>
              </a:rPr>
              <a:t>or</a:t>
            </a:r>
            <a:r>
              <a:rPr lang="en-US" dirty="0" smtClean="0">
                <a:latin typeface="Calibri" panose="020F0502020204030204" pitchFamily="34" charset="0"/>
              </a:rPr>
              <a:t> </a:t>
            </a:r>
            <a:r>
              <a:rPr lang="en-US" dirty="0">
                <a:latin typeface="Arial" panose="020B0604020202020204" pitchFamily="34" charset="0"/>
              </a:rPr>
              <a:t>slightly </a:t>
            </a:r>
            <a:r>
              <a:rPr lang="en-US" dirty="0" smtClean="0">
                <a:latin typeface="Arial" panose="020B0604020202020204" pitchFamily="34" charset="0"/>
              </a:rPr>
              <a:t>elevated.</a:t>
            </a:r>
          </a:p>
          <a:p>
            <a:r>
              <a:rPr lang="en-US" dirty="0" smtClean="0">
                <a:latin typeface="Arial" panose="020B0604020202020204" pitchFamily="34" charset="0"/>
              </a:rPr>
              <a:t>For </a:t>
            </a:r>
            <a:r>
              <a:rPr lang="en-US" dirty="0">
                <a:latin typeface="Arial" panose="020B0604020202020204" pitchFamily="34" charset="0"/>
              </a:rPr>
              <a:t>males, along with LH and FSH, an AM serum testosterone (</a:t>
            </a:r>
            <a:r>
              <a:rPr lang="en-US" dirty="0" smtClean="0">
                <a:latin typeface="Arial" panose="020B0604020202020204" pitchFamily="34" charset="0"/>
              </a:rPr>
              <a:t>before</a:t>
            </a:r>
            <a:r>
              <a:rPr lang="en-US" dirty="0" smtClean="0">
                <a:latin typeface="Calibri" panose="020F0502020204030204" pitchFamily="34" charset="0"/>
              </a:rPr>
              <a:t> </a:t>
            </a:r>
            <a:r>
              <a:rPr lang="en-US" dirty="0">
                <a:latin typeface="Arial" panose="020B0604020202020204" pitchFamily="34" charset="0"/>
              </a:rPr>
              <a:t>10 AM preferably after an overnight fast) should be measured, and a low AM </a:t>
            </a:r>
            <a:r>
              <a:rPr lang="en-US" dirty="0" smtClean="0">
                <a:latin typeface="Arial" panose="020B0604020202020204" pitchFamily="34" charset="0"/>
              </a:rPr>
              <a:t>serum </a:t>
            </a:r>
            <a:r>
              <a:rPr lang="en-US" dirty="0" smtClean="0">
                <a:latin typeface="Calibri" panose="020F0502020204030204" pitchFamily="34" charset="0"/>
              </a:rPr>
              <a:t> </a:t>
            </a:r>
            <a:r>
              <a:rPr lang="en-US" dirty="0">
                <a:latin typeface="Arial" panose="020B0604020202020204" pitchFamily="34" charset="0"/>
              </a:rPr>
              <a:t>testosterone along with low or normal gonadotropins indicates </a:t>
            </a:r>
            <a:r>
              <a:rPr lang="en-US" sz="2400" dirty="0">
                <a:solidFill>
                  <a:srgbClr val="FFFF00"/>
                </a:solidFill>
                <a:latin typeface="Arial" panose="020B0604020202020204" pitchFamily="34" charset="0"/>
              </a:rPr>
              <a:t>central </a:t>
            </a:r>
            <a:r>
              <a:rPr lang="en-US" sz="2400" dirty="0" smtClean="0">
                <a:solidFill>
                  <a:srgbClr val="FFFF00"/>
                </a:solidFill>
                <a:latin typeface="Arial" panose="020B0604020202020204" pitchFamily="34" charset="0"/>
              </a:rPr>
              <a:t>hypogonadism.</a:t>
            </a:r>
            <a:endParaRPr lang="en-US" dirty="0" smtClean="0">
              <a:latin typeface="Arial" panose="020B0604020202020204" pitchFamily="34" charset="0"/>
            </a:endParaRPr>
          </a:p>
          <a:p>
            <a:r>
              <a:rPr lang="en-US" dirty="0" smtClean="0">
                <a:latin typeface="Arial" panose="020B0604020202020204" pitchFamily="34" charset="0"/>
              </a:rPr>
              <a:t> In</a:t>
            </a:r>
            <a:r>
              <a:rPr lang="en-US" dirty="0" smtClean="0">
                <a:latin typeface="Calibri" panose="020F0502020204030204" pitchFamily="34" charset="0"/>
              </a:rPr>
              <a:t> </a:t>
            </a:r>
            <a:r>
              <a:rPr lang="en-US" dirty="0">
                <a:latin typeface="Arial" panose="020B0604020202020204" pitchFamily="34" charset="0"/>
              </a:rPr>
              <a:t>pre-menopausal women, normal menstruation suggests a normally functioning </a:t>
            </a:r>
            <a:r>
              <a:rPr lang="en-US" dirty="0" smtClean="0">
                <a:latin typeface="Arial" panose="020B0604020202020204" pitchFamily="34" charset="0"/>
              </a:rPr>
              <a:t>gonadotroph </a:t>
            </a:r>
            <a:r>
              <a:rPr lang="en-US" dirty="0" smtClean="0">
                <a:latin typeface="Calibri" panose="020F0502020204030204" pitchFamily="34" charset="0"/>
              </a:rPr>
              <a:t> </a:t>
            </a:r>
            <a:r>
              <a:rPr lang="en-US" dirty="0">
                <a:latin typeface="Arial" panose="020B0604020202020204" pitchFamily="34" charset="0"/>
              </a:rPr>
              <a:t>axis, and central hypogonadism can manifest with menstrual irregularities or amenorrhea. </a:t>
            </a:r>
            <a:r>
              <a:rPr lang="en-US" dirty="0" smtClean="0">
                <a:latin typeface="Arial" panose="020B0604020202020204" pitchFamily="34" charset="0"/>
              </a:rPr>
              <a:t>In</a:t>
            </a:r>
            <a:r>
              <a:rPr lang="en-US" dirty="0" smtClean="0">
                <a:latin typeface="Calibri" panose="020F0502020204030204" pitchFamily="34" charset="0"/>
              </a:rPr>
              <a:t> </a:t>
            </a:r>
            <a:r>
              <a:rPr lang="en-US" dirty="0">
                <a:latin typeface="Arial" panose="020B0604020202020204" pitchFamily="34" charset="0"/>
              </a:rPr>
              <a:t>cases of menstrual irregularities, LH, FSH and serum oestradiol must be measured, </a:t>
            </a:r>
            <a:r>
              <a:rPr lang="en-US" dirty="0" smtClean="0">
                <a:latin typeface="Arial" panose="020B0604020202020204" pitchFamily="34" charset="0"/>
              </a:rPr>
              <a:t>and</a:t>
            </a:r>
            <a:r>
              <a:rPr lang="en-US" dirty="0" smtClean="0">
                <a:latin typeface="Calibri" panose="020F0502020204030204" pitchFamily="34" charset="0"/>
              </a:rPr>
              <a:t> </a:t>
            </a:r>
            <a:r>
              <a:rPr lang="en-US" dirty="0">
                <a:latin typeface="Arial" panose="020B0604020202020204" pitchFamily="34" charset="0"/>
              </a:rPr>
              <a:t>pregnancy must be ruled out in patients with amenorrhea </a:t>
            </a:r>
            <a:r>
              <a:rPr lang="en-US" dirty="0" smtClean="0">
                <a:latin typeface="Arial" panose="020B0604020202020204" pitchFamily="34" charset="0"/>
              </a:rPr>
              <a:t>. </a:t>
            </a:r>
          </a:p>
          <a:p>
            <a:r>
              <a:rPr lang="en-US" dirty="0" smtClean="0">
                <a:latin typeface="Arial" panose="020B0604020202020204" pitchFamily="34" charset="0"/>
              </a:rPr>
              <a:t>In </a:t>
            </a:r>
            <a:r>
              <a:rPr lang="en-US" dirty="0">
                <a:latin typeface="Arial" panose="020B0604020202020204" pitchFamily="34" charset="0"/>
              </a:rPr>
              <a:t>post-menopausal </a:t>
            </a:r>
            <a:r>
              <a:rPr lang="en-US" dirty="0" smtClean="0">
                <a:latin typeface="Arial" panose="020B0604020202020204" pitchFamily="34" charset="0"/>
              </a:rPr>
              <a:t>women,absence </a:t>
            </a:r>
            <a:r>
              <a:rPr lang="en-US" dirty="0">
                <a:latin typeface="Arial" panose="020B0604020202020204" pitchFamily="34" charset="0"/>
              </a:rPr>
              <a:t>of elevated LH, FSH is indicative </a:t>
            </a:r>
            <a:r>
              <a:rPr lang="en-US" dirty="0" smtClean="0">
                <a:latin typeface="Arial" panose="020B0604020202020204" pitchFamily="34" charset="0"/>
              </a:rPr>
              <a:t>of hypogonadotropic hypogonadism.</a:t>
            </a:r>
            <a:endParaRPr lang="en-US" dirty="0"/>
          </a:p>
        </p:txBody>
      </p:sp>
    </p:spTree>
    <p:extLst>
      <p:ext uri="{BB962C8B-B14F-4D97-AF65-F5344CB8AC3E}">
        <p14:creationId xmlns:p14="http://schemas.microsoft.com/office/powerpoint/2010/main" val="1087664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232452"/>
            <a:ext cx="10152270" cy="5015947"/>
          </a:xfrm>
        </p:spPr>
        <p:txBody>
          <a:bodyPr>
            <a:normAutofit/>
          </a:bodyPr>
          <a:lstStyle/>
          <a:p>
            <a:r>
              <a:rPr lang="en-US" dirty="0" smtClean="0">
                <a:solidFill>
                  <a:srgbClr val="FFFF00"/>
                </a:solidFill>
                <a:latin typeface="Arial" panose="020B0604020202020204" pitchFamily="34" charset="0"/>
              </a:rPr>
              <a:t>GH</a:t>
            </a:r>
            <a:r>
              <a:rPr lang="en-US" dirty="0" smtClean="0">
                <a:solidFill>
                  <a:srgbClr val="FFFF00"/>
                </a:solidFill>
                <a:latin typeface="Calibri" panose="020F0502020204030204" pitchFamily="34" charset="0"/>
              </a:rPr>
              <a:t> </a:t>
            </a:r>
            <a:r>
              <a:rPr lang="en-US" dirty="0">
                <a:solidFill>
                  <a:srgbClr val="FFFF00"/>
                </a:solidFill>
                <a:latin typeface="Arial" panose="020B0604020202020204" pitchFamily="34" charset="0"/>
              </a:rPr>
              <a:t>deficiency </a:t>
            </a:r>
            <a:r>
              <a:rPr lang="en-US" dirty="0">
                <a:latin typeface="Arial" panose="020B0604020202020204" pitchFamily="34" charset="0"/>
              </a:rPr>
              <a:t>is difficult to diagnose with isolated GH or IGF-1 levels due to </a:t>
            </a:r>
            <a:r>
              <a:rPr lang="en-US" dirty="0" smtClean="0">
                <a:latin typeface="Arial" panose="020B0604020202020204" pitchFamily="34" charset="0"/>
              </a:rPr>
              <a:t>heterogeneous </a:t>
            </a:r>
            <a:r>
              <a:rPr lang="en-US" dirty="0" smtClean="0">
                <a:latin typeface="Calibri" panose="020F0502020204030204" pitchFamily="34" charset="0"/>
              </a:rPr>
              <a:t> </a:t>
            </a:r>
            <a:r>
              <a:rPr lang="en-US" dirty="0">
                <a:latin typeface="Arial" panose="020B0604020202020204" pitchFamily="34" charset="0"/>
              </a:rPr>
              <a:t>pulsatility in GH secretion and several confounding factors, including body weight and age, </a:t>
            </a:r>
            <a:r>
              <a:rPr lang="en-US" dirty="0" smtClean="0">
                <a:latin typeface="Arial" panose="020B0604020202020204" pitchFamily="34" charset="0"/>
              </a:rPr>
              <a:t>and </a:t>
            </a:r>
            <a:r>
              <a:rPr lang="en-US" dirty="0" smtClean="0">
                <a:latin typeface="Calibri" panose="020F0502020204030204" pitchFamily="34" charset="0"/>
              </a:rPr>
              <a:t> </a:t>
            </a:r>
            <a:r>
              <a:rPr lang="en-US" dirty="0">
                <a:latin typeface="Arial" panose="020B0604020202020204" pitchFamily="34" charset="0"/>
              </a:rPr>
              <a:t>up to 20% of adults with GH deficiency can have normal IGF-1 levels </a:t>
            </a:r>
            <a:r>
              <a:rPr lang="en-US" dirty="0" smtClean="0">
                <a:latin typeface="Arial" panose="020B0604020202020204" pitchFamily="34" charset="0"/>
              </a:rPr>
              <a:t>.</a:t>
            </a:r>
          </a:p>
          <a:p>
            <a:r>
              <a:rPr lang="en-US" dirty="0" smtClean="0">
                <a:latin typeface="Arial" panose="020B0604020202020204" pitchFamily="34" charset="0"/>
              </a:rPr>
              <a:t> </a:t>
            </a:r>
            <a:r>
              <a:rPr lang="en-US" dirty="0">
                <a:latin typeface="Arial" panose="020B0604020202020204" pitchFamily="34" charset="0"/>
              </a:rPr>
              <a:t>A diagnosis of </a:t>
            </a:r>
            <a:r>
              <a:rPr lang="en-US" dirty="0" smtClean="0">
                <a:latin typeface="Arial" panose="020B0604020202020204" pitchFamily="34" charset="0"/>
              </a:rPr>
              <a:t>GH</a:t>
            </a:r>
            <a:r>
              <a:rPr lang="en-US" dirty="0" smtClean="0">
                <a:latin typeface="Calibri" panose="020F0502020204030204" pitchFamily="34" charset="0"/>
              </a:rPr>
              <a:t> </a:t>
            </a:r>
            <a:r>
              <a:rPr lang="en-US" dirty="0">
                <a:latin typeface="Arial" panose="020B0604020202020204" pitchFamily="34" charset="0"/>
              </a:rPr>
              <a:t>deficiency can be firmly established only through GH stimulation testing </a:t>
            </a:r>
            <a:r>
              <a:rPr lang="en-US" dirty="0" smtClean="0">
                <a:latin typeface="Arial" panose="020B0604020202020204" pitchFamily="34" charset="0"/>
              </a:rPr>
              <a:t>. </a:t>
            </a:r>
            <a:endParaRPr lang="en-US" dirty="0" smtClean="0">
              <a:latin typeface="Arial" panose="020B0604020202020204" pitchFamily="34" charset="0"/>
            </a:endParaRPr>
          </a:p>
          <a:p>
            <a:r>
              <a:rPr lang="en-US" dirty="0" smtClean="0">
                <a:solidFill>
                  <a:srgbClr val="FFFF00"/>
                </a:solidFill>
                <a:latin typeface="Arial" panose="020B0604020202020204" pitchFamily="34" charset="0"/>
              </a:rPr>
              <a:t>Prolactin</a:t>
            </a:r>
            <a:r>
              <a:rPr lang="en-US" dirty="0" smtClean="0">
                <a:latin typeface="Arial" panose="020B0604020202020204" pitchFamily="34" charset="0"/>
              </a:rPr>
              <a:t> </a:t>
            </a:r>
            <a:r>
              <a:rPr lang="en-US" dirty="0">
                <a:latin typeface="Arial" panose="020B0604020202020204" pitchFamily="34" charset="0"/>
              </a:rPr>
              <a:t>levels must be measured to evaluate for prolactin deficiency </a:t>
            </a:r>
            <a:r>
              <a:rPr lang="en-US" dirty="0" smtClean="0">
                <a:latin typeface="Arial" panose="020B0604020202020204" pitchFamily="34" charset="0"/>
              </a:rPr>
              <a:t>and hyperprolactinaemia</a:t>
            </a:r>
            <a:r>
              <a:rPr lang="en-US" dirty="0">
                <a:latin typeface="Arial" panose="020B0604020202020204" pitchFamily="34" charset="0"/>
              </a:rPr>
              <a:t>, both of which can occur with </a:t>
            </a:r>
            <a:r>
              <a:rPr lang="en-US" dirty="0" smtClean="0">
                <a:latin typeface="Arial" panose="020B0604020202020204" pitchFamily="34" charset="0"/>
              </a:rPr>
              <a:t>hypophysitis</a:t>
            </a:r>
          </a:p>
          <a:p>
            <a:r>
              <a:rPr lang="en-US" dirty="0" smtClean="0">
                <a:solidFill>
                  <a:srgbClr val="FFFF00"/>
                </a:solidFill>
                <a:latin typeface="Arial" panose="020B0604020202020204" pitchFamily="34" charset="0"/>
              </a:rPr>
              <a:t>Central </a:t>
            </a:r>
            <a:r>
              <a:rPr lang="en-US" dirty="0">
                <a:solidFill>
                  <a:srgbClr val="FFFF00"/>
                </a:solidFill>
                <a:latin typeface="Arial" panose="020B0604020202020204" pitchFamily="34" charset="0"/>
              </a:rPr>
              <a:t>DI </a:t>
            </a:r>
            <a:r>
              <a:rPr lang="en-US" dirty="0">
                <a:latin typeface="Arial" panose="020B0604020202020204" pitchFamily="34" charset="0"/>
              </a:rPr>
              <a:t>must be evaluated in patients with </a:t>
            </a:r>
            <a:r>
              <a:rPr lang="en-US" dirty="0" smtClean="0">
                <a:latin typeface="Arial" panose="020B0604020202020204" pitchFamily="34" charset="0"/>
              </a:rPr>
              <a:t>polyuria</a:t>
            </a:r>
            <a:r>
              <a:rPr lang="en-US" dirty="0" smtClean="0">
                <a:latin typeface="Calibri" panose="020F0502020204030204" pitchFamily="34" charset="0"/>
              </a:rPr>
              <a:t> </a:t>
            </a:r>
            <a:r>
              <a:rPr lang="en-US" dirty="0">
                <a:latin typeface="Arial" panose="020B0604020202020204" pitchFamily="34" charset="0"/>
              </a:rPr>
              <a:t>(defined as &gt;50 ml/Kg/24 hours in adults) </a:t>
            </a:r>
            <a:r>
              <a:rPr lang="en-US" dirty="0" smtClean="0">
                <a:latin typeface="Arial" panose="020B0604020202020204" pitchFamily="34" charset="0"/>
              </a:rPr>
              <a:t>.</a:t>
            </a:r>
          </a:p>
          <a:p>
            <a:r>
              <a:rPr lang="en-US" dirty="0">
                <a:solidFill>
                  <a:prstClr val="white"/>
                </a:solidFill>
                <a:latin typeface="Arial" panose="020B0604020202020204" pitchFamily="34" charset="0"/>
              </a:rPr>
              <a:t> </a:t>
            </a:r>
            <a:r>
              <a:rPr lang="en-US" dirty="0">
                <a:solidFill>
                  <a:srgbClr val="FFFF00"/>
                </a:solidFill>
                <a:latin typeface="Arial" panose="020B0604020202020204" pitchFamily="34" charset="0"/>
              </a:rPr>
              <a:t>Immunoglobulin levels </a:t>
            </a:r>
            <a:r>
              <a:rPr lang="en-US" dirty="0">
                <a:solidFill>
                  <a:prstClr val="white"/>
                </a:solidFill>
                <a:latin typeface="Arial" panose="020B0604020202020204" pitchFamily="34" charset="0"/>
              </a:rPr>
              <a:t>must be measured if IgG4Hy is suspected</a:t>
            </a:r>
            <a:endParaRPr lang="en-US" dirty="0"/>
          </a:p>
          <a:p>
            <a:endParaRPr lang="en-US" dirty="0"/>
          </a:p>
        </p:txBody>
      </p:sp>
    </p:spTree>
    <p:extLst>
      <p:ext uri="{BB962C8B-B14F-4D97-AF65-F5344CB8AC3E}">
        <p14:creationId xmlns:p14="http://schemas.microsoft.com/office/powerpoint/2010/main" val="3223494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383" y="1524001"/>
            <a:ext cx="10270435" cy="4356100"/>
          </a:xfrm>
        </p:spPr>
        <p:txBody>
          <a:bodyPr>
            <a:noAutofit/>
          </a:bodyPr>
          <a:lstStyle/>
          <a:p>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MRI is the best imaging modality for diagnosing hypophysitis</a:t>
            </a:r>
            <a:r>
              <a:rPr lang="en-US" sz="2400" dirty="0" smtClean="0">
                <a:latin typeface="Arial" panose="020B0604020202020204" pitchFamily="34" charset="0"/>
                <a:cs typeface="Arial" panose="020B0604020202020204" pitchFamily="34" charset="0"/>
              </a:rPr>
              <a:t>.</a:t>
            </a:r>
          </a:p>
          <a:p>
            <a:r>
              <a:rPr lang="en-US" sz="2400" dirty="0" smtClean="0">
                <a:solidFill>
                  <a:srgbClr val="FFFF00"/>
                </a:solidFill>
                <a:latin typeface="Arial" panose="020B0604020202020204" pitchFamily="34" charset="0"/>
                <a:cs typeface="Arial" panose="020B0604020202020204" pitchFamily="34" charset="0"/>
              </a:rPr>
              <a:t>pituitary </a:t>
            </a:r>
            <a:r>
              <a:rPr lang="en-US" sz="2400" dirty="0">
                <a:solidFill>
                  <a:srgbClr val="FFFF00"/>
                </a:solidFill>
                <a:latin typeface="Arial" panose="020B0604020202020204" pitchFamily="34" charset="0"/>
                <a:cs typeface="Arial" panose="020B0604020202020204" pitchFamily="34" charset="0"/>
              </a:rPr>
              <a:t>enlargement </a:t>
            </a:r>
            <a:endParaRPr lang="en-US" sz="2400" dirty="0" smtClean="0">
              <a:solidFill>
                <a:srgbClr val="FFFF00"/>
              </a:solidFill>
              <a:latin typeface="Arial" panose="020B0604020202020204" pitchFamily="34" charset="0"/>
              <a:cs typeface="Arial" panose="020B0604020202020204" pitchFamily="34" charset="0"/>
            </a:endParaRPr>
          </a:p>
          <a:p>
            <a:r>
              <a:rPr lang="en-US" sz="2400" dirty="0" smtClean="0">
                <a:solidFill>
                  <a:srgbClr val="FFFF00"/>
                </a:solidFill>
                <a:latin typeface="Arial" panose="020B0604020202020204" pitchFamily="34" charset="0"/>
                <a:cs typeface="Arial" panose="020B0604020202020204" pitchFamily="34" charset="0"/>
              </a:rPr>
              <a:t>homogeneous </a:t>
            </a:r>
            <a:r>
              <a:rPr lang="en-US" sz="2400" dirty="0">
                <a:solidFill>
                  <a:srgbClr val="FFFF00"/>
                </a:solidFill>
                <a:latin typeface="Arial" panose="020B0604020202020204" pitchFamily="34" charset="0"/>
                <a:cs typeface="Arial" panose="020B0604020202020204" pitchFamily="34" charset="0"/>
              </a:rPr>
              <a:t>pituitary contrast enhancement </a:t>
            </a:r>
            <a:endParaRPr lang="en-US" sz="2400" dirty="0" smtClean="0">
              <a:latin typeface="Arial" panose="020B0604020202020204" pitchFamily="34" charset="0"/>
              <a:cs typeface="Arial" panose="020B0604020202020204" pitchFamily="34" charset="0"/>
            </a:endParaRPr>
          </a:p>
          <a:p>
            <a:r>
              <a:rPr lang="en-US" sz="2400" dirty="0" smtClean="0">
                <a:solidFill>
                  <a:srgbClr val="FFFF00"/>
                </a:solidFill>
                <a:latin typeface="Arial" panose="020B0604020202020204" pitchFamily="34" charset="0"/>
                <a:cs typeface="Arial" panose="020B0604020202020204" pitchFamily="34" charset="0"/>
              </a:rPr>
              <a:t>pituitary </a:t>
            </a:r>
            <a:r>
              <a:rPr lang="en-US" sz="2400" dirty="0">
                <a:solidFill>
                  <a:srgbClr val="FFFF00"/>
                </a:solidFill>
                <a:latin typeface="Arial" panose="020B0604020202020204" pitchFamily="34" charset="0"/>
                <a:cs typeface="Arial" panose="020B0604020202020204" pitchFamily="34" charset="0"/>
              </a:rPr>
              <a:t>stalk thickening </a:t>
            </a:r>
            <a:r>
              <a:rPr lang="en-US" sz="2400" dirty="0">
                <a:latin typeface="Arial" panose="020B0604020202020204" pitchFamily="34" charset="0"/>
                <a:cs typeface="Arial" panose="020B0604020202020204" pitchFamily="34" charset="0"/>
              </a:rPr>
              <a:t>(&gt;4 mm </a:t>
            </a:r>
            <a:r>
              <a:rPr lang="en-US" sz="2400" dirty="0" smtClean="0">
                <a:latin typeface="Arial" panose="020B0604020202020204" pitchFamily="34" charset="0"/>
                <a:cs typeface="Arial" panose="020B0604020202020204" pitchFamily="34" charset="0"/>
              </a:rPr>
              <a:t>antero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posterior </a:t>
            </a:r>
            <a:r>
              <a:rPr lang="en-US" sz="2400" dirty="0">
                <a:latin typeface="Arial" panose="020B0604020202020204" pitchFamily="34" charset="0"/>
                <a:cs typeface="Arial" panose="020B0604020202020204" pitchFamily="34" charset="0"/>
              </a:rPr>
              <a:t>diameter on sagittal section) </a:t>
            </a:r>
          </a:p>
          <a:p>
            <a:r>
              <a:rPr lang="en-US" sz="2400" dirty="0" smtClean="0">
                <a:solidFill>
                  <a:srgbClr val="FFFF00"/>
                </a:solidFill>
                <a:latin typeface="Arial" panose="020B0604020202020204" pitchFamily="34" charset="0"/>
                <a:cs typeface="Arial" panose="020B0604020202020204" pitchFamily="34" charset="0"/>
              </a:rPr>
              <a:t>loss </a:t>
            </a:r>
            <a:r>
              <a:rPr lang="en-US" sz="2400" dirty="0">
                <a:solidFill>
                  <a:srgbClr val="FFFF00"/>
                </a:solidFill>
                <a:latin typeface="Arial" panose="020B0604020202020204" pitchFamily="34" charset="0"/>
                <a:cs typeface="Arial" panose="020B0604020202020204" pitchFamily="34" charset="0"/>
              </a:rPr>
              <a:t>of posterior pituitary bright spot </a:t>
            </a:r>
            <a:endParaRPr lang="en-US" sz="2400" dirty="0" smtClean="0">
              <a:latin typeface="Arial" panose="020B0604020202020204" pitchFamily="34" charset="0"/>
              <a:cs typeface="Arial" panose="020B0604020202020204" pitchFamily="34" charset="0"/>
            </a:endParaRPr>
          </a:p>
          <a:p>
            <a:pPr lvl="0">
              <a:buClr>
                <a:srgbClr val="B31166">
                  <a:lumMod val="60000"/>
                  <a:lumOff val="40000"/>
                </a:srgbClr>
              </a:buClr>
            </a:pPr>
            <a:r>
              <a:rPr lang="en-US" sz="2400" dirty="0" smtClean="0">
                <a:solidFill>
                  <a:srgbClr val="FFFF00"/>
                </a:solidFill>
                <a:latin typeface="Arial" panose="020B0604020202020204" pitchFamily="34" charset="0"/>
                <a:cs typeface="Arial" panose="020B0604020202020204" pitchFamily="34" charset="0"/>
              </a:rPr>
              <a:t> </a:t>
            </a:r>
            <a:r>
              <a:rPr lang="en-US" sz="2400" dirty="0">
                <a:solidFill>
                  <a:srgbClr val="FFFF00"/>
                </a:solidFill>
                <a:latin typeface="Arial" panose="020B0604020202020204" pitchFamily="34" charset="0"/>
                <a:cs typeface="Arial" panose="020B0604020202020204" pitchFamily="34" charset="0"/>
              </a:rPr>
              <a:t>intrasellar plus suprasellar </a:t>
            </a:r>
            <a:r>
              <a:rPr lang="en-US" sz="2400" dirty="0" smtClean="0">
                <a:solidFill>
                  <a:srgbClr val="FFFF00"/>
                </a:solidFill>
                <a:latin typeface="Arial" panose="020B0604020202020204" pitchFamily="34" charset="0"/>
                <a:cs typeface="Arial" panose="020B0604020202020204" pitchFamily="34" charset="0"/>
              </a:rPr>
              <a:t>extension</a:t>
            </a:r>
            <a:endParaRPr lang="en-US" sz="2400" dirty="0">
              <a:latin typeface="Arial" panose="020B0604020202020204" pitchFamily="34" charset="0"/>
              <a:cs typeface="Arial" panose="020B0604020202020204" pitchFamily="34" charset="0"/>
            </a:endParaRPr>
          </a:p>
        </p:txBody>
      </p:sp>
      <p:sp>
        <p:nvSpPr>
          <p:cNvPr id="2" name="Rectangle 1"/>
          <p:cNvSpPr/>
          <p:nvPr/>
        </p:nvSpPr>
        <p:spPr>
          <a:xfrm>
            <a:off x="997836" y="363451"/>
            <a:ext cx="5181227" cy="769441"/>
          </a:xfrm>
          <a:prstGeom prst="rect">
            <a:avLst/>
          </a:prstGeom>
        </p:spPr>
        <p:txBody>
          <a:bodyPr wrap="none">
            <a:spAutoFit/>
          </a:bodyPr>
          <a:lstStyle/>
          <a:p>
            <a:pPr lvl="0">
              <a:spcBef>
                <a:spcPts val="1000"/>
              </a:spcBef>
              <a:buClr>
                <a:srgbClr val="B31166">
                  <a:lumMod val="60000"/>
                  <a:lumOff val="40000"/>
                </a:srgbClr>
              </a:buClr>
              <a:buSzPct val="80000"/>
            </a:pPr>
            <a:r>
              <a:rPr lang="en-US" sz="2800" dirty="0">
                <a:solidFill>
                  <a:srgbClr val="FFC000"/>
                </a:solidFill>
                <a:latin typeface="Arial" panose="020B0604020202020204" pitchFamily="34" charset="0"/>
                <a:ea typeface="+mj-ea"/>
                <a:cs typeface="+mj-cs"/>
              </a:rPr>
              <a:t> </a:t>
            </a:r>
            <a:r>
              <a:rPr lang="en-US" sz="4400" dirty="0">
                <a:solidFill>
                  <a:srgbClr val="FFC000"/>
                </a:solidFill>
                <a:latin typeface="Arial" panose="020B0604020202020204" pitchFamily="34" charset="0"/>
                <a:ea typeface="+mj-ea"/>
                <a:cs typeface="+mj-cs"/>
              </a:rPr>
              <a:t>Imaging </a:t>
            </a:r>
            <a:r>
              <a:rPr lang="en-US" sz="4400" dirty="0" smtClean="0">
                <a:solidFill>
                  <a:srgbClr val="FFC000"/>
                </a:solidFill>
                <a:latin typeface="Arial" panose="020B0604020202020204" pitchFamily="34" charset="0"/>
                <a:ea typeface="+mj-ea"/>
                <a:cs typeface="+mj-cs"/>
              </a:rPr>
              <a:t>evaluation:</a:t>
            </a:r>
            <a:endParaRPr lang="en-US" sz="2800" dirty="0">
              <a:solidFill>
                <a:srgbClr val="FFC000"/>
              </a:solidFill>
              <a:latin typeface="Arial" panose="020B0604020202020204" pitchFamily="34" charset="0"/>
              <a:ea typeface="+mj-ea"/>
              <a:cs typeface="+mj-cs"/>
            </a:endParaRPr>
          </a:p>
        </p:txBody>
      </p:sp>
      <p:sp>
        <p:nvSpPr>
          <p:cNvPr id="4" name="Rectangle 3"/>
          <p:cNvSpPr/>
          <p:nvPr/>
        </p:nvSpPr>
        <p:spPr>
          <a:xfrm>
            <a:off x="198782" y="6055403"/>
            <a:ext cx="6096000" cy="584775"/>
          </a:xfrm>
          <a:prstGeom prst="rect">
            <a:avLst/>
          </a:prstGeom>
        </p:spPr>
        <p:txBody>
          <a:bodyPr>
            <a:spAutoFit/>
          </a:bodyPr>
          <a:lstStyle/>
          <a:p>
            <a:r>
              <a:rPr lang="en-US" sz="1600" dirty="0" smtClean="0">
                <a:latin typeface="Arial" panose="020B0604020202020204" pitchFamily="34" charset="0"/>
                <a:cs typeface="Arial" panose="020B0604020202020204" pitchFamily="34" charset="0"/>
              </a:rPr>
              <a:t>Best </a:t>
            </a:r>
            <a:r>
              <a:rPr lang="en-US" sz="1600" dirty="0">
                <a:latin typeface="Arial" panose="020B0604020202020204" pitchFamily="34" charset="0"/>
                <a:cs typeface="Arial" panose="020B0604020202020204" pitchFamily="34" charset="0"/>
              </a:rPr>
              <a:t>Practice &amp; Research Clinical Endocrinology &amp; </a:t>
            </a:r>
            <a:r>
              <a:rPr lang="en-US" sz="1600" dirty="0" smtClean="0">
                <a:latin typeface="Arial" panose="020B0604020202020204" pitchFamily="34" charset="0"/>
                <a:cs typeface="Arial" panose="020B0604020202020204" pitchFamily="34" charset="0"/>
              </a:rPr>
              <a:t>Metabolism YBEEM </a:t>
            </a:r>
            <a:r>
              <a:rPr lang="en-US" sz="16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1152867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08174" y="126460"/>
            <a:ext cx="7924799" cy="6506818"/>
          </a:xfrm>
          <a:prstGeom prst="rect">
            <a:avLst/>
          </a:prstGeom>
        </p:spPr>
      </p:pic>
      <p:sp>
        <p:nvSpPr>
          <p:cNvPr id="5" name="Rectangle 4"/>
          <p:cNvSpPr/>
          <p:nvPr/>
        </p:nvSpPr>
        <p:spPr>
          <a:xfrm>
            <a:off x="238540" y="1111734"/>
            <a:ext cx="3750364" cy="4801314"/>
          </a:xfrm>
          <a:prstGeom prst="rect">
            <a:avLst/>
          </a:prstGeom>
        </p:spPr>
        <p:txBody>
          <a:bodyPr wrap="square">
            <a:spAutoFit/>
          </a:bodyPr>
          <a:lstStyle/>
          <a:p>
            <a:r>
              <a:rPr lang="en-US" b="1" dirty="0">
                <a:latin typeface="Arial" panose="020B0604020202020204" pitchFamily="34" charset="0"/>
              </a:rPr>
              <a:t>Figure 4: </a:t>
            </a:r>
            <a:r>
              <a:rPr lang="en-US" dirty="0" smtClean="0">
                <a:latin typeface="Arial" panose="020B0604020202020204" pitchFamily="34" charset="0"/>
              </a:rPr>
              <a:t>MRI Findings </a:t>
            </a:r>
            <a:r>
              <a:rPr lang="en-US" dirty="0">
                <a:latin typeface="Arial" panose="020B0604020202020204" pitchFamily="34" charset="0"/>
              </a:rPr>
              <a:t>in a Case of Primary Hypophysitis.</a:t>
            </a:r>
          </a:p>
          <a:p>
            <a:r>
              <a:rPr lang="en-US" dirty="0" smtClean="0">
                <a:latin typeface="Arial" panose="020B0604020202020204" pitchFamily="34" charset="0"/>
              </a:rPr>
              <a:t> </a:t>
            </a:r>
            <a:r>
              <a:rPr lang="en-US" dirty="0">
                <a:latin typeface="Arial" panose="020B0604020202020204" pitchFamily="34" charset="0"/>
              </a:rPr>
              <a:t>A) T1-weighted image, sagittal section. </a:t>
            </a:r>
            <a:endParaRPr lang="en-US" dirty="0" smtClean="0">
              <a:latin typeface="Arial" panose="020B0604020202020204" pitchFamily="34" charset="0"/>
            </a:endParaRPr>
          </a:p>
          <a:p>
            <a:r>
              <a:rPr lang="en-US" dirty="0" smtClean="0">
                <a:latin typeface="Arial" panose="020B0604020202020204" pitchFamily="34" charset="0"/>
              </a:rPr>
              <a:t> </a:t>
            </a:r>
            <a:r>
              <a:rPr lang="en-US" dirty="0">
                <a:latin typeface="Arial" panose="020B0604020202020204" pitchFamily="34" charset="0"/>
              </a:rPr>
              <a:t>B) T1-weighted image, coronal section. </a:t>
            </a:r>
            <a:endParaRPr lang="en-US" dirty="0" smtClean="0">
              <a:latin typeface="Arial" panose="020B0604020202020204" pitchFamily="34" charset="0"/>
            </a:endParaRPr>
          </a:p>
          <a:p>
            <a:r>
              <a:rPr lang="en-US" dirty="0" smtClean="0">
                <a:latin typeface="Arial" panose="020B0604020202020204" pitchFamily="34" charset="0"/>
              </a:rPr>
              <a:t>C</a:t>
            </a:r>
            <a:r>
              <a:rPr lang="en-US" dirty="0">
                <a:latin typeface="Arial" panose="020B0604020202020204" pitchFamily="34" charset="0"/>
              </a:rPr>
              <a:t>) </a:t>
            </a:r>
            <a:r>
              <a:rPr lang="en-US" dirty="0" smtClean="0">
                <a:latin typeface="Arial" panose="020B0604020202020204" pitchFamily="34" charset="0"/>
              </a:rPr>
              <a:t>T1-weighted </a:t>
            </a:r>
            <a:r>
              <a:rPr lang="en-US" dirty="0">
                <a:latin typeface="Arial" panose="020B0604020202020204" pitchFamily="34" charset="0"/>
              </a:rPr>
              <a:t>image post-gadolinium, sagittal section. </a:t>
            </a:r>
            <a:endParaRPr lang="en-US" dirty="0" smtClean="0">
              <a:latin typeface="Arial" panose="020B0604020202020204" pitchFamily="34" charset="0"/>
            </a:endParaRPr>
          </a:p>
          <a:p>
            <a:r>
              <a:rPr lang="en-US" dirty="0" smtClean="0">
                <a:latin typeface="Arial" panose="020B0604020202020204" pitchFamily="34" charset="0"/>
              </a:rPr>
              <a:t> </a:t>
            </a:r>
            <a:r>
              <a:rPr lang="en-US" dirty="0">
                <a:latin typeface="Arial" panose="020B0604020202020204" pitchFamily="34" charset="0"/>
              </a:rPr>
              <a:t>D) T1-weighted image post-gadolinium, </a:t>
            </a:r>
            <a:r>
              <a:rPr lang="en-US" dirty="0" smtClean="0">
                <a:latin typeface="Arial" panose="020B0604020202020204" pitchFamily="34" charset="0"/>
              </a:rPr>
              <a:t>coronal section</a:t>
            </a:r>
            <a:r>
              <a:rPr lang="en-US" dirty="0">
                <a:latin typeface="Arial" panose="020B0604020202020204" pitchFamily="34" charset="0"/>
              </a:rPr>
              <a:t>. </a:t>
            </a:r>
            <a:endParaRPr lang="en-US" dirty="0" smtClean="0">
              <a:latin typeface="Arial" panose="020B0604020202020204" pitchFamily="34" charset="0"/>
            </a:endParaRPr>
          </a:p>
          <a:p>
            <a:endParaRPr lang="en-US" dirty="0" smtClean="0">
              <a:latin typeface="Arial" panose="020B0604020202020204" pitchFamily="34" charset="0"/>
            </a:endParaRPr>
          </a:p>
          <a:p>
            <a:r>
              <a:rPr lang="en-US" dirty="0" smtClean="0">
                <a:latin typeface="Arial" panose="020B0604020202020204" pitchFamily="34" charset="0"/>
              </a:rPr>
              <a:t>A </a:t>
            </a:r>
            <a:r>
              <a:rPr lang="en-US" dirty="0">
                <a:latin typeface="Arial" panose="020B0604020202020204" pitchFamily="34" charset="0"/>
              </a:rPr>
              <a:t>homogeneous enlargement of the pituitary with thickening of the stalk can be seen</a:t>
            </a:r>
            <a:r>
              <a:rPr lang="en-US" dirty="0" smtClean="0">
                <a:latin typeface="Arial" panose="020B0604020202020204" pitchFamily="34" charset="0"/>
              </a:rPr>
              <a:t>.</a:t>
            </a:r>
          </a:p>
          <a:p>
            <a:r>
              <a:rPr lang="en-US" dirty="0" smtClean="0">
                <a:latin typeface="Arial" panose="020B0604020202020204" pitchFamily="34" charset="0"/>
              </a:rPr>
              <a:t> </a:t>
            </a:r>
            <a:r>
              <a:rPr lang="en-US" dirty="0">
                <a:latin typeface="Arial" panose="020B0604020202020204" pitchFamily="34" charset="0"/>
              </a:rPr>
              <a:t>The </a:t>
            </a:r>
            <a:r>
              <a:rPr lang="en-US" dirty="0" smtClean="0">
                <a:latin typeface="Arial" panose="020B0604020202020204" pitchFamily="34" charset="0"/>
              </a:rPr>
              <a:t>mass shows </a:t>
            </a:r>
            <a:r>
              <a:rPr lang="en-US" dirty="0">
                <a:latin typeface="Arial" panose="020B0604020202020204" pitchFamily="34" charset="0"/>
              </a:rPr>
              <a:t>intense and homogeneous enhancement </a:t>
            </a:r>
            <a:r>
              <a:rPr lang="en-US" dirty="0" smtClean="0">
                <a:latin typeface="Arial" panose="020B0604020202020204" pitchFamily="34" charset="0"/>
              </a:rPr>
              <a:t>post-gadolinium.</a:t>
            </a:r>
            <a:endParaRPr lang="en-US" dirty="0"/>
          </a:p>
        </p:txBody>
      </p:sp>
      <p:sp>
        <p:nvSpPr>
          <p:cNvPr id="6" name="Rectangle 5"/>
          <p:cNvSpPr/>
          <p:nvPr/>
        </p:nvSpPr>
        <p:spPr>
          <a:xfrm>
            <a:off x="198782" y="6171613"/>
            <a:ext cx="3790122" cy="46166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Best </a:t>
            </a:r>
            <a:r>
              <a:rPr lang="en-US" sz="1200" dirty="0">
                <a:latin typeface="Arial" panose="020B0604020202020204" pitchFamily="34" charset="0"/>
                <a:cs typeface="Arial" panose="020B0604020202020204" pitchFamily="34" charset="0"/>
              </a:rPr>
              <a:t>Practice &amp; Research Clinical Endocrinology &amp; </a:t>
            </a:r>
            <a:r>
              <a:rPr lang="en-US" sz="1200" dirty="0" smtClean="0">
                <a:latin typeface="Arial" panose="020B0604020202020204" pitchFamily="34" charset="0"/>
                <a:cs typeface="Arial" panose="020B0604020202020204" pitchFamily="34" charset="0"/>
              </a:rPr>
              <a:t>Metabolism YBEEM </a:t>
            </a:r>
            <a:r>
              <a:rPr lang="en-US" sz="12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983961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8791" r="1923" b="861"/>
          <a:stretch/>
        </p:blipFill>
        <p:spPr>
          <a:xfrm>
            <a:off x="4267200" y="0"/>
            <a:ext cx="7792278" cy="6708448"/>
          </a:xfrm>
          <a:prstGeom prst="rect">
            <a:avLst/>
          </a:prstGeom>
        </p:spPr>
      </p:pic>
      <p:sp>
        <p:nvSpPr>
          <p:cNvPr id="6" name="Rectangle 5"/>
          <p:cNvSpPr/>
          <p:nvPr/>
        </p:nvSpPr>
        <p:spPr>
          <a:xfrm>
            <a:off x="212036" y="823963"/>
            <a:ext cx="3699564" cy="4801314"/>
          </a:xfrm>
          <a:prstGeom prst="rect">
            <a:avLst/>
          </a:prstGeom>
        </p:spPr>
        <p:txBody>
          <a:bodyPr wrap="square">
            <a:spAutoFit/>
          </a:bodyPr>
          <a:lstStyle/>
          <a:p>
            <a:r>
              <a:rPr lang="en-US" sz="1600" b="1" dirty="0">
                <a:latin typeface="Calibri,Bold"/>
              </a:rPr>
              <a:t>Figure </a:t>
            </a:r>
            <a:r>
              <a:rPr lang="en-US" sz="1600" b="1" dirty="0" smtClean="0">
                <a:latin typeface="Calibri,Bold"/>
              </a:rPr>
              <a:t>5: </a:t>
            </a:r>
            <a:r>
              <a:rPr lang="en-US" sz="1600" dirty="0" smtClean="0">
                <a:latin typeface="Arial" panose="020B0604020202020204" pitchFamily="34" charset="0"/>
              </a:rPr>
              <a:t> </a:t>
            </a:r>
          </a:p>
          <a:p>
            <a:r>
              <a:rPr lang="en-US" sz="1600" b="1" dirty="0" smtClean="0">
                <a:latin typeface="Arial" panose="020B0604020202020204" pitchFamily="34" charset="0"/>
              </a:rPr>
              <a:t>A</a:t>
            </a:r>
            <a:r>
              <a:rPr lang="en-US" sz="1600" dirty="0">
                <a:solidFill>
                  <a:srgbClr val="FFFF00"/>
                </a:solidFill>
                <a:latin typeface="Arial" panose="020B0604020202020204" pitchFamily="34" charset="0"/>
              </a:rPr>
              <a:t>: Initial MRI </a:t>
            </a:r>
            <a:r>
              <a:rPr lang="en-US" sz="1600" dirty="0">
                <a:latin typeface="Arial" panose="020B0604020202020204" pitchFamily="34" charset="0"/>
              </a:rPr>
              <a:t>of acute hypophysitis in a lady presenting at </a:t>
            </a:r>
            <a:r>
              <a:rPr lang="en-US" sz="1600" dirty="0" smtClean="0">
                <a:latin typeface="Arial" panose="020B0604020202020204" pitchFamily="34" charset="0"/>
              </a:rPr>
              <a:t>6-weeks post-partum </a:t>
            </a:r>
            <a:r>
              <a:rPr lang="en-US" sz="1600" dirty="0">
                <a:latin typeface="Arial" panose="020B0604020202020204" pitchFamily="34" charset="0"/>
              </a:rPr>
              <a:t>with severe headaches, nausea, vomiting, and lactation failure without diabetes insipidus.</a:t>
            </a:r>
          </a:p>
          <a:p>
            <a:r>
              <a:rPr lang="en-US" sz="1600" dirty="0">
                <a:latin typeface="Arial" panose="020B0604020202020204" pitchFamily="34" charset="0"/>
              </a:rPr>
              <a:t>MRI shows an enlarged pituitary gland along with thickened stalk. The post-contrast images </a:t>
            </a:r>
            <a:r>
              <a:rPr lang="en-US" sz="1600" dirty="0" smtClean="0">
                <a:latin typeface="Arial" panose="020B0604020202020204" pitchFamily="34" charset="0"/>
              </a:rPr>
              <a:t>demonstrate a </a:t>
            </a:r>
            <a:r>
              <a:rPr lang="en-US" sz="1600" dirty="0">
                <a:latin typeface="Arial" panose="020B0604020202020204" pitchFamily="34" charset="0"/>
              </a:rPr>
              <a:t>homogeneous uptake within the pituitary gland</a:t>
            </a:r>
            <a:r>
              <a:rPr lang="en-US" sz="1600" dirty="0" smtClean="0">
                <a:latin typeface="Arial" panose="020B0604020202020204" pitchFamily="34" charset="0"/>
              </a:rPr>
              <a:t>.</a:t>
            </a:r>
          </a:p>
          <a:p>
            <a:r>
              <a:rPr lang="en-US" sz="1600" dirty="0" smtClean="0">
                <a:latin typeface="Arial" panose="020B0604020202020204" pitchFamily="34" charset="0"/>
              </a:rPr>
              <a:t> </a:t>
            </a:r>
            <a:r>
              <a:rPr lang="en-US" sz="1600" b="1" dirty="0">
                <a:latin typeface="Arial" panose="020B0604020202020204" pitchFamily="34" charset="0"/>
              </a:rPr>
              <a:t>B</a:t>
            </a:r>
            <a:r>
              <a:rPr lang="en-US" sz="1600" dirty="0">
                <a:latin typeface="Arial" panose="020B0604020202020204" pitchFamily="34" charset="0"/>
              </a:rPr>
              <a:t>: </a:t>
            </a:r>
            <a:r>
              <a:rPr lang="en-US" sz="1600" dirty="0">
                <a:solidFill>
                  <a:srgbClr val="FFFF00"/>
                </a:solidFill>
                <a:latin typeface="Arial" panose="020B0604020202020204" pitchFamily="34" charset="0"/>
              </a:rPr>
              <a:t>Follow-up MRI 2 months </a:t>
            </a:r>
            <a:r>
              <a:rPr lang="en-US" sz="1600" dirty="0">
                <a:latin typeface="Arial" panose="020B0604020202020204" pitchFamily="34" charset="0"/>
              </a:rPr>
              <a:t>after initiation of</a:t>
            </a:r>
          </a:p>
          <a:p>
            <a:r>
              <a:rPr lang="en-US" sz="1600" dirty="0">
                <a:latin typeface="Arial" panose="020B0604020202020204" pitchFamily="34" charset="0"/>
              </a:rPr>
              <a:t>glucocorticoid therapy </a:t>
            </a:r>
            <a:r>
              <a:rPr lang="en-US" sz="1600" dirty="0" smtClean="0">
                <a:latin typeface="Arial" panose="020B0604020202020204" pitchFamily="34" charset="0"/>
              </a:rPr>
              <a:t>,There </a:t>
            </a:r>
            <a:r>
              <a:rPr lang="en-US" sz="1600" dirty="0">
                <a:latin typeface="Arial" panose="020B0604020202020204" pitchFamily="34" charset="0"/>
              </a:rPr>
              <a:t>is evidence of reduction in the pituitary enlargement and stalk thickening. </a:t>
            </a:r>
            <a:endParaRPr lang="en-US" sz="1600" dirty="0" smtClean="0">
              <a:latin typeface="Arial" panose="020B0604020202020204" pitchFamily="34" charset="0"/>
            </a:endParaRPr>
          </a:p>
          <a:p>
            <a:r>
              <a:rPr lang="en-US" sz="1600" b="1" dirty="0" smtClean="0">
                <a:latin typeface="Arial" panose="020B0604020202020204" pitchFamily="34" charset="0"/>
              </a:rPr>
              <a:t>C</a:t>
            </a:r>
            <a:r>
              <a:rPr lang="en-US" sz="1600" dirty="0">
                <a:latin typeface="Arial" panose="020B0604020202020204" pitchFamily="34" charset="0"/>
              </a:rPr>
              <a:t>: </a:t>
            </a:r>
            <a:r>
              <a:rPr lang="en-US" sz="1600" dirty="0">
                <a:solidFill>
                  <a:srgbClr val="FFFF00"/>
                </a:solidFill>
                <a:latin typeface="Arial" panose="020B0604020202020204" pitchFamily="34" charset="0"/>
              </a:rPr>
              <a:t>Follow-up MRI 17 months </a:t>
            </a:r>
            <a:r>
              <a:rPr lang="en-US" sz="1600" dirty="0">
                <a:latin typeface="Arial" panose="020B0604020202020204" pitchFamily="34" charset="0"/>
              </a:rPr>
              <a:t>after the initial MRI. There </a:t>
            </a:r>
            <a:r>
              <a:rPr lang="en-US" sz="1600" dirty="0" smtClean="0">
                <a:latin typeface="Arial" panose="020B0604020202020204" pitchFamily="34" charset="0"/>
              </a:rPr>
              <a:t>is resolution </a:t>
            </a:r>
            <a:r>
              <a:rPr lang="en-US" sz="1600" dirty="0">
                <a:latin typeface="Arial" panose="020B0604020202020204" pitchFamily="34" charset="0"/>
              </a:rPr>
              <a:t>of all the features of acute hypophysitis</a:t>
            </a:r>
            <a:r>
              <a:rPr lang="en-US" dirty="0">
                <a:latin typeface="Arial" panose="020B0604020202020204" pitchFamily="34" charset="0"/>
              </a:rPr>
              <a:t>. </a:t>
            </a:r>
          </a:p>
        </p:txBody>
      </p:sp>
    </p:spTree>
    <p:extLst>
      <p:ext uri="{BB962C8B-B14F-4D97-AF65-F5344CB8AC3E}">
        <p14:creationId xmlns:p14="http://schemas.microsoft.com/office/powerpoint/2010/main" val="634783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45704"/>
            <a:ext cx="10243930" cy="5055703"/>
          </a:xfrm>
        </p:spPr>
        <p:txBody>
          <a:bodyPr>
            <a:normAutofit/>
          </a:bodyPr>
          <a:lstStyle/>
          <a:p>
            <a:r>
              <a:rPr lang="en-US" sz="2400" dirty="0" smtClean="0">
                <a:latin typeface="Arial" panose="020B0604020202020204" pitchFamily="34" charset="0"/>
              </a:rPr>
              <a:t>Other</a:t>
            </a:r>
            <a:r>
              <a:rPr lang="en-US" sz="2400" dirty="0" smtClean="0">
                <a:latin typeface="Calibri" panose="020F0502020204030204" pitchFamily="34" charset="0"/>
              </a:rPr>
              <a:t> </a:t>
            </a:r>
            <a:r>
              <a:rPr lang="en-US" sz="2400" dirty="0">
                <a:latin typeface="Arial" panose="020B0604020202020204" pitchFamily="34" charset="0"/>
              </a:rPr>
              <a:t>rarer radiographic findings </a:t>
            </a:r>
            <a:r>
              <a:rPr lang="en-US" sz="2400" dirty="0" smtClean="0">
                <a:latin typeface="Arial" panose="020B0604020202020204" pitchFamily="34" charset="0"/>
              </a:rPr>
              <a:t>include:</a:t>
            </a:r>
          </a:p>
          <a:p>
            <a:r>
              <a:rPr lang="en-US" sz="2400" dirty="0" smtClean="0">
                <a:latin typeface="Arial" panose="020B0604020202020204" pitchFamily="34" charset="0"/>
              </a:rPr>
              <a:t> </a:t>
            </a:r>
            <a:r>
              <a:rPr lang="en-US" sz="2400" dirty="0">
                <a:solidFill>
                  <a:srgbClr val="FFFF00"/>
                </a:solidFill>
                <a:latin typeface="Arial" panose="020B0604020202020204" pitchFamily="34" charset="0"/>
              </a:rPr>
              <a:t>parasellar extension</a:t>
            </a:r>
            <a:r>
              <a:rPr lang="en-US" sz="2400" dirty="0">
                <a:latin typeface="Arial" panose="020B0604020202020204" pitchFamily="34" charset="0"/>
              </a:rPr>
              <a:t>, </a:t>
            </a:r>
            <a:r>
              <a:rPr lang="en-US" sz="2400" dirty="0">
                <a:solidFill>
                  <a:srgbClr val="FFFF00"/>
                </a:solidFill>
                <a:latin typeface="Arial" panose="020B0604020202020204" pitchFamily="34" charset="0"/>
              </a:rPr>
              <a:t>cystic changes</a:t>
            </a:r>
            <a:r>
              <a:rPr lang="en-US" sz="2400" dirty="0" smtClean="0">
                <a:latin typeface="Arial" panose="020B0604020202020204" pitchFamily="34" charset="0"/>
              </a:rPr>
              <a:t>, </a:t>
            </a:r>
            <a:r>
              <a:rPr lang="en-US" sz="2400" dirty="0" smtClean="0">
                <a:solidFill>
                  <a:srgbClr val="FFFF00"/>
                </a:solidFill>
                <a:latin typeface="Arial" panose="020B0604020202020204" pitchFamily="34" charset="0"/>
              </a:rPr>
              <a:t>central necrosis/apoplexy</a:t>
            </a:r>
            <a:r>
              <a:rPr lang="en-US" sz="2400" dirty="0" smtClean="0">
                <a:latin typeface="Arial" panose="020B0604020202020204" pitchFamily="34" charset="0"/>
              </a:rPr>
              <a:t>, </a:t>
            </a:r>
            <a:r>
              <a:rPr lang="en-US" sz="2400" dirty="0">
                <a:latin typeface="Arial" panose="020B0604020202020204" pitchFamily="34" charset="0"/>
              </a:rPr>
              <a:t>the presence of a ‘</a:t>
            </a:r>
            <a:r>
              <a:rPr lang="en-US" sz="2400" dirty="0">
                <a:solidFill>
                  <a:srgbClr val="FFFF00"/>
                </a:solidFill>
                <a:latin typeface="Arial" panose="020B0604020202020204" pitchFamily="34" charset="0"/>
              </a:rPr>
              <a:t>dural tail</a:t>
            </a:r>
            <a:r>
              <a:rPr lang="en-US" sz="2400" dirty="0">
                <a:latin typeface="Arial" panose="020B0604020202020204" pitchFamily="34" charset="0"/>
              </a:rPr>
              <a:t>’ or a ‘meningeal tail</a:t>
            </a:r>
            <a:r>
              <a:rPr lang="en-US" sz="2400" dirty="0" smtClean="0">
                <a:latin typeface="Arial" panose="020B0604020202020204" pitchFamily="34" charset="0"/>
              </a:rPr>
              <a:t>’ (contrast-enhanced </a:t>
            </a:r>
            <a:r>
              <a:rPr lang="en-US" sz="2400" dirty="0">
                <a:latin typeface="Arial" panose="020B0604020202020204" pitchFamily="34" charset="0"/>
              </a:rPr>
              <a:t>inflamed tissue along the dura mater), or an </a:t>
            </a:r>
            <a:r>
              <a:rPr lang="en-US" sz="2400" dirty="0">
                <a:solidFill>
                  <a:srgbClr val="FFFF00"/>
                </a:solidFill>
                <a:latin typeface="Arial" panose="020B0604020202020204" pitchFamily="34" charset="0"/>
              </a:rPr>
              <a:t>empty sella </a:t>
            </a:r>
            <a:r>
              <a:rPr lang="en-US" sz="2400" dirty="0">
                <a:latin typeface="Arial" panose="020B0604020202020204" pitchFamily="34" charset="0"/>
              </a:rPr>
              <a:t>during late </a:t>
            </a:r>
            <a:r>
              <a:rPr lang="en-US" sz="2400" dirty="0" smtClean="0">
                <a:latin typeface="Arial" panose="020B0604020202020204" pitchFamily="34" charset="0"/>
              </a:rPr>
              <a:t>stages of </a:t>
            </a:r>
            <a:r>
              <a:rPr lang="en-US" sz="2400" dirty="0">
                <a:latin typeface="Arial" panose="020B0604020202020204" pitchFamily="34" charset="0"/>
              </a:rPr>
              <a:t>the </a:t>
            </a:r>
            <a:r>
              <a:rPr lang="en-US" sz="2400" dirty="0" smtClean="0">
                <a:latin typeface="Arial" panose="020B0604020202020204" pitchFamily="34" charset="0"/>
              </a:rPr>
              <a:t>disease</a:t>
            </a:r>
          </a:p>
        </p:txBody>
      </p:sp>
      <p:sp>
        <p:nvSpPr>
          <p:cNvPr id="4" name="Rectangle 3"/>
          <p:cNvSpPr/>
          <p:nvPr/>
        </p:nvSpPr>
        <p:spPr>
          <a:xfrm>
            <a:off x="198782" y="6055403"/>
            <a:ext cx="6096000" cy="584775"/>
          </a:xfrm>
          <a:prstGeom prst="rect">
            <a:avLst/>
          </a:prstGeom>
        </p:spPr>
        <p:txBody>
          <a:bodyPr>
            <a:spAutoFit/>
          </a:bodyPr>
          <a:lstStyle/>
          <a:p>
            <a:r>
              <a:rPr lang="en-US" sz="1600" dirty="0" smtClean="0">
                <a:latin typeface="Arial" panose="020B0604020202020204" pitchFamily="34" charset="0"/>
                <a:cs typeface="Arial" panose="020B0604020202020204" pitchFamily="34" charset="0"/>
              </a:rPr>
              <a:t>Best </a:t>
            </a:r>
            <a:r>
              <a:rPr lang="en-US" sz="1600" dirty="0">
                <a:latin typeface="Arial" panose="020B0604020202020204" pitchFamily="34" charset="0"/>
                <a:cs typeface="Arial" panose="020B0604020202020204" pitchFamily="34" charset="0"/>
              </a:rPr>
              <a:t>Practice &amp; Research Clinical Endocrinology &amp; </a:t>
            </a:r>
            <a:r>
              <a:rPr lang="en-US" sz="1600" dirty="0" smtClean="0">
                <a:latin typeface="Arial" panose="020B0604020202020204" pitchFamily="34" charset="0"/>
                <a:cs typeface="Arial" panose="020B0604020202020204" pitchFamily="34" charset="0"/>
              </a:rPr>
              <a:t>Metabolism YBEEM </a:t>
            </a:r>
            <a:r>
              <a:rPr lang="en-US" sz="16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325911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58956" y="715617"/>
            <a:ext cx="9475305" cy="5267739"/>
          </a:xfrm>
          <a:prstGeom prst="rect">
            <a:avLst/>
          </a:prstGeom>
        </p:spPr>
      </p:pic>
    </p:spTree>
    <p:extLst>
      <p:ext uri="{BB962C8B-B14F-4D97-AF65-F5344CB8AC3E}">
        <p14:creationId xmlns:p14="http://schemas.microsoft.com/office/powerpoint/2010/main" val="204590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139688"/>
            <a:ext cx="10432706" cy="5108712"/>
          </a:xfrm>
        </p:spPr>
        <p:txBody>
          <a:bodyPr>
            <a:normAutofit/>
          </a:bodyPr>
          <a:lstStyle/>
          <a:p>
            <a:r>
              <a:rPr lang="en-US" sz="2800" dirty="0">
                <a:solidFill>
                  <a:srgbClr val="FFFF00"/>
                </a:solidFill>
                <a:latin typeface="Arial" panose="020B0604020202020204" pitchFamily="34" charset="0"/>
              </a:rPr>
              <a:t>The number of </a:t>
            </a:r>
            <a:r>
              <a:rPr lang="en-US" sz="2800" dirty="0" smtClean="0">
                <a:solidFill>
                  <a:srgbClr val="FFFF00"/>
                </a:solidFill>
                <a:latin typeface="Arial" panose="020B0604020202020204" pitchFamily="34" charset="0"/>
              </a:rPr>
              <a:t>hypophysitis cases </a:t>
            </a:r>
            <a:r>
              <a:rPr lang="en-US" sz="2800" dirty="0">
                <a:solidFill>
                  <a:srgbClr val="FFFF00"/>
                </a:solidFill>
                <a:latin typeface="Arial" panose="020B0604020202020204" pitchFamily="34" charset="0"/>
              </a:rPr>
              <a:t>is likely to increase in the upcoming years due to several factors</a:t>
            </a:r>
            <a:r>
              <a:rPr lang="en-US" sz="2800" dirty="0" smtClean="0">
                <a:solidFill>
                  <a:srgbClr val="FFFF00"/>
                </a:solidFill>
                <a:latin typeface="Arial" panose="020B0604020202020204" pitchFamily="34" charset="0"/>
              </a:rPr>
              <a:t>:</a:t>
            </a:r>
          </a:p>
          <a:p>
            <a:r>
              <a:rPr lang="en-US" sz="2400" dirty="0" smtClean="0">
                <a:latin typeface="Arial" panose="020B0604020202020204" pitchFamily="34" charset="0"/>
              </a:rPr>
              <a:t> </a:t>
            </a:r>
            <a:r>
              <a:rPr lang="en-US" sz="2400" dirty="0">
                <a:latin typeface="Arial" panose="020B0604020202020204" pitchFamily="34" charset="0"/>
              </a:rPr>
              <a:t>A</a:t>
            </a:r>
            <a:r>
              <a:rPr lang="en-US" sz="2400" dirty="0" smtClean="0">
                <a:latin typeface="Arial" panose="020B0604020202020204" pitchFamily="34" charset="0"/>
              </a:rPr>
              <a:t>n </a:t>
            </a:r>
            <a:r>
              <a:rPr lang="en-US" sz="2400" dirty="0">
                <a:latin typeface="Arial" panose="020B0604020202020204" pitchFamily="34" charset="0"/>
              </a:rPr>
              <a:t>increase in </a:t>
            </a:r>
            <a:r>
              <a:rPr lang="en-US" sz="2400" dirty="0" smtClean="0">
                <a:latin typeface="Arial" panose="020B0604020202020204" pitchFamily="34" charset="0"/>
              </a:rPr>
              <a:t>the</a:t>
            </a:r>
            <a:r>
              <a:rPr lang="en-US" sz="2400" dirty="0" smtClean="0">
                <a:latin typeface="Calibri" panose="020F0502020204030204" pitchFamily="34" charset="0"/>
              </a:rPr>
              <a:t> </a:t>
            </a:r>
            <a:r>
              <a:rPr lang="en-US" sz="2400" dirty="0">
                <a:latin typeface="Arial" panose="020B0604020202020204" pitchFamily="34" charset="0"/>
              </a:rPr>
              <a:t>knowledge and awareness of the condition among </a:t>
            </a:r>
            <a:r>
              <a:rPr lang="en-US" sz="2400" dirty="0" smtClean="0">
                <a:latin typeface="Arial" panose="020B0604020202020204" pitchFamily="34" charset="0"/>
              </a:rPr>
              <a:t>physicians </a:t>
            </a:r>
          </a:p>
          <a:p>
            <a:r>
              <a:rPr lang="en-US" sz="2400" dirty="0">
                <a:latin typeface="Arial" panose="020B0604020202020204" pitchFamily="34" charset="0"/>
              </a:rPr>
              <a:t>H</a:t>
            </a:r>
            <a:r>
              <a:rPr lang="en-US" sz="2400" dirty="0" smtClean="0">
                <a:latin typeface="Arial" panose="020B0604020202020204" pitchFamily="34" charset="0"/>
              </a:rPr>
              <a:t>igher </a:t>
            </a:r>
            <a:r>
              <a:rPr lang="en-US" sz="2400" dirty="0">
                <a:latin typeface="Arial" panose="020B0604020202020204" pitchFamily="34" charset="0"/>
              </a:rPr>
              <a:t>numbers of </a:t>
            </a:r>
            <a:r>
              <a:rPr lang="en-US" sz="2400" dirty="0" smtClean="0">
                <a:latin typeface="Arial" panose="020B0604020202020204" pitchFamily="34" charset="0"/>
              </a:rPr>
              <a:t>pituitary</a:t>
            </a:r>
            <a:r>
              <a:rPr lang="en-US" sz="2400" dirty="0" smtClean="0">
                <a:latin typeface="Calibri" panose="020F0502020204030204" pitchFamily="34" charset="0"/>
              </a:rPr>
              <a:t> </a:t>
            </a:r>
            <a:r>
              <a:rPr lang="en-US" sz="2400" dirty="0">
                <a:latin typeface="Arial" panose="020B0604020202020204" pitchFamily="34" charset="0"/>
              </a:rPr>
              <a:t>imaging and </a:t>
            </a:r>
            <a:r>
              <a:rPr lang="en-US" sz="2400" dirty="0" smtClean="0">
                <a:latin typeface="Arial" panose="020B0604020202020204" pitchFamily="34" charset="0"/>
              </a:rPr>
              <a:t>surgeries</a:t>
            </a:r>
          </a:p>
          <a:p>
            <a:r>
              <a:rPr lang="en-US" sz="2400" dirty="0" smtClean="0">
                <a:latin typeface="Arial" panose="020B0604020202020204" pitchFamily="34" charset="0"/>
              </a:rPr>
              <a:t> </a:t>
            </a:r>
            <a:r>
              <a:rPr lang="en-US" sz="2400" dirty="0">
                <a:latin typeface="Arial" panose="020B0604020202020204" pitchFamily="34" charset="0"/>
              </a:rPr>
              <a:t>T</a:t>
            </a:r>
            <a:r>
              <a:rPr lang="en-US" sz="2400" dirty="0" smtClean="0">
                <a:latin typeface="Arial" panose="020B0604020202020204" pitchFamily="34" charset="0"/>
              </a:rPr>
              <a:t>he </a:t>
            </a:r>
            <a:r>
              <a:rPr lang="en-US" sz="2400" dirty="0">
                <a:latin typeface="Arial" panose="020B0604020202020204" pitchFamily="34" charset="0"/>
              </a:rPr>
              <a:t>rise in the number of certain forms of hypophysitis such </a:t>
            </a:r>
            <a:r>
              <a:rPr lang="en-US" sz="2400" dirty="0" smtClean="0">
                <a:latin typeface="Arial" panose="020B0604020202020204" pitchFamily="34" charset="0"/>
              </a:rPr>
              <a:t>as</a:t>
            </a:r>
            <a:r>
              <a:rPr lang="en-US" sz="2400" dirty="0" smtClean="0">
                <a:latin typeface="Calibri" panose="020F0502020204030204" pitchFamily="34" charset="0"/>
              </a:rPr>
              <a:t> </a:t>
            </a:r>
            <a:r>
              <a:rPr lang="en-US" sz="2400" dirty="0" smtClean="0">
                <a:latin typeface="Arial" panose="020B0604020202020204" pitchFamily="34" charset="0"/>
              </a:rPr>
              <a:t>ICIHy </a:t>
            </a:r>
          </a:p>
          <a:p>
            <a:r>
              <a:rPr lang="en-US" sz="2400" dirty="0" smtClean="0">
                <a:latin typeface="Arial" panose="020B0604020202020204" pitchFamily="34" charset="0"/>
              </a:rPr>
              <a:t> </a:t>
            </a:r>
            <a:r>
              <a:rPr lang="en-US" sz="2400" dirty="0">
                <a:latin typeface="Arial" panose="020B0604020202020204" pitchFamily="34" charset="0"/>
              </a:rPr>
              <a:t>N</a:t>
            </a:r>
            <a:r>
              <a:rPr lang="en-US" sz="2400" dirty="0" smtClean="0">
                <a:latin typeface="Arial" panose="020B0604020202020204" pitchFamily="34" charset="0"/>
              </a:rPr>
              <a:t>ovel </a:t>
            </a:r>
            <a:r>
              <a:rPr lang="en-US" sz="2400" dirty="0">
                <a:latin typeface="Arial" panose="020B0604020202020204" pitchFamily="34" charset="0"/>
              </a:rPr>
              <a:t>forms of hypophysitis called anti-pituitary-specific transcription </a:t>
            </a:r>
            <a:r>
              <a:rPr lang="en-US" sz="2400" dirty="0" smtClean="0">
                <a:latin typeface="Arial" panose="020B0604020202020204" pitchFamily="34" charset="0"/>
              </a:rPr>
              <a:t>factor-1 hypophysitis </a:t>
            </a:r>
            <a:r>
              <a:rPr lang="en-US" sz="2400" dirty="0">
                <a:latin typeface="Arial" panose="020B0604020202020204" pitchFamily="34" charset="0"/>
              </a:rPr>
              <a:t>(anti-PIT1Hy) and isolated adrenocorticotropic hormone (ACTH) deficiency </a:t>
            </a:r>
            <a:r>
              <a:rPr lang="en-US" sz="2400" dirty="0" smtClean="0">
                <a:latin typeface="Arial" panose="020B0604020202020204" pitchFamily="34" charset="0"/>
              </a:rPr>
              <a:t>have</a:t>
            </a:r>
            <a:r>
              <a:rPr lang="en-US" sz="2400" dirty="0" smtClean="0">
                <a:latin typeface="Calibri" panose="020F0502020204030204" pitchFamily="34" charset="0"/>
              </a:rPr>
              <a:t> </a:t>
            </a:r>
            <a:r>
              <a:rPr lang="en-US" sz="2400" dirty="0">
                <a:latin typeface="Arial" panose="020B0604020202020204" pitchFamily="34" charset="0"/>
              </a:rPr>
              <a:t>been recently identified </a:t>
            </a:r>
            <a:endParaRPr lang="en-US" sz="2400" dirty="0"/>
          </a:p>
        </p:txBody>
      </p:sp>
    </p:spTree>
    <p:extLst>
      <p:ext uri="{BB962C8B-B14F-4D97-AF65-F5344CB8AC3E}">
        <p14:creationId xmlns:p14="http://schemas.microsoft.com/office/powerpoint/2010/main" val="1293053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477" y="1139687"/>
            <a:ext cx="10956166" cy="5049078"/>
          </a:xfrm>
        </p:spPr>
        <p:txBody>
          <a:bodyPr>
            <a:noAutofit/>
          </a:bodyPr>
          <a:lstStyle/>
          <a:p>
            <a:r>
              <a:rPr lang="en-US" sz="2400" dirty="0">
                <a:latin typeface="Arial" panose="020B0604020202020204" pitchFamily="34" charset="0"/>
              </a:rPr>
              <a:t>The main challenge in diagnosing hypophysitis on MRI lies in differentiating hypophysitis from </a:t>
            </a:r>
            <a:r>
              <a:rPr lang="en-US" sz="2400" dirty="0" smtClean="0">
                <a:latin typeface="Arial" panose="020B0604020202020204" pitchFamily="34" charset="0"/>
              </a:rPr>
              <a:t>a</a:t>
            </a:r>
            <a:r>
              <a:rPr lang="en-US" sz="2400" dirty="0" smtClean="0">
                <a:latin typeface="Calibri" panose="020F0502020204030204" pitchFamily="34" charset="0"/>
              </a:rPr>
              <a:t> </a:t>
            </a:r>
            <a:r>
              <a:rPr lang="en-US" sz="2400" dirty="0">
                <a:latin typeface="Arial" panose="020B0604020202020204" pitchFamily="34" charset="0"/>
              </a:rPr>
              <a:t>pituitary adenoma</a:t>
            </a:r>
            <a:r>
              <a:rPr lang="en-US" sz="2400" dirty="0" smtClean="0">
                <a:latin typeface="Arial" panose="020B0604020202020204" pitchFamily="34" charset="0"/>
              </a:rPr>
              <a:t>.</a:t>
            </a:r>
          </a:p>
          <a:p>
            <a:pPr lvl="0">
              <a:buClr>
                <a:srgbClr val="B31166">
                  <a:lumMod val="60000"/>
                  <a:lumOff val="40000"/>
                </a:srgbClr>
              </a:buClr>
            </a:pPr>
            <a:endParaRPr lang="en-US" sz="2400" dirty="0" smtClean="0">
              <a:latin typeface="Arial" panose="020B0604020202020204" pitchFamily="34" charset="0"/>
            </a:endParaRPr>
          </a:p>
          <a:p>
            <a:pPr lvl="0">
              <a:buClr>
                <a:srgbClr val="B31166">
                  <a:lumMod val="60000"/>
                  <a:lumOff val="40000"/>
                </a:srgbClr>
              </a:buClr>
            </a:pPr>
            <a:r>
              <a:rPr lang="en-US" sz="2400" dirty="0" smtClean="0">
                <a:latin typeface="Arial" panose="020B0604020202020204" pitchFamily="34" charset="0"/>
              </a:rPr>
              <a:t>The </a:t>
            </a:r>
            <a:r>
              <a:rPr lang="en-US" sz="2400" dirty="0">
                <a:latin typeface="Arial" panose="020B0604020202020204" pitchFamily="34" charset="0"/>
              </a:rPr>
              <a:t>following features </a:t>
            </a:r>
            <a:r>
              <a:rPr lang="en-US" sz="2400" dirty="0">
                <a:solidFill>
                  <a:srgbClr val="FFFF00"/>
                </a:solidFill>
                <a:latin typeface="Arial" panose="020B0604020202020204" pitchFamily="34" charset="0"/>
              </a:rPr>
              <a:t>favored a diagnosis </a:t>
            </a:r>
            <a:r>
              <a:rPr lang="en-US" sz="2400" dirty="0" smtClean="0">
                <a:solidFill>
                  <a:srgbClr val="FFFF00"/>
                </a:solidFill>
                <a:latin typeface="Arial" panose="020B0604020202020204" pitchFamily="34" charset="0"/>
              </a:rPr>
              <a:t>of</a:t>
            </a:r>
            <a:r>
              <a:rPr lang="en-US" sz="2400" dirty="0">
                <a:solidFill>
                  <a:srgbClr val="FFFF00"/>
                </a:solidFill>
                <a:latin typeface="Arial" panose="020B0604020202020204" pitchFamily="34" charset="0"/>
              </a:rPr>
              <a:t> hypophysitis</a:t>
            </a:r>
            <a:r>
              <a:rPr lang="en-US" sz="2400" dirty="0">
                <a:solidFill>
                  <a:prstClr val="white"/>
                </a:solidFill>
                <a:latin typeface="Arial" panose="020B0604020202020204" pitchFamily="34" charset="0"/>
              </a:rPr>
              <a:t> over an adenoma: </a:t>
            </a:r>
          </a:p>
          <a:p>
            <a:pPr lvl="0">
              <a:buClr>
                <a:srgbClr val="B31166">
                  <a:lumMod val="60000"/>
                  <a:lumOff val="40000"/>
                </a:srgbClr>
              </a:buClr>
            </a:pPr>
            <a:endParaRPr lang="en-US" sz="2400" dirty="0" smtClean="0">
              <a:solidFill>
                <a:prstClr val="white"/>
              </a:solidFill>
              <a:latin typeface="Arial" panose="020B0604020202020204" pitchFamily="34" charset="0"/>
            </a:endParaRPr>
          </a:p>
          <a:p>
            <a:pPr marL="0" lvl="0" indent="0">
              <a:buClr>
                <a:srgbClr val="B31166">
                  <a:lumMod val="60000"/>
                  <a:lumOff val="40000"/>
                </a:srgbClr>
              </a:buClr>
              <a:buNone/>
            </a:pPr>
            <a:r>
              <a:rPr lang="en-US" sz="2400" dirty="0" smtClean="0">
                <a:solidFill>
                  <a:srgbClr val="FFFF00"/>
                </a:solidFill>
                <a:latin typeface="Arial" panose="020B0604020202020204" pitchFamily="34" charset="0"/>
              </a:rPr>
              <a:t>   1)</a:t>
            </a:r>
            <a:r>
              <a:rPr lang="en-US" sz="2400" dirty="0" smtClean="0">
                <a:solidFill>
                  <a:prstClr val="white"/>
                </a:solidFill>
                <a:latin typeface="Arial" panose="020B0604020202020204" pitchFamily="34" charset="0"/>
              </a:rPr>
              <a:t> </a:t>
            </a:r>
            <a:r>
              <a:rPr lang="en-US" sz="2400" dirty="0" smtClean="0">
                <a:solidFill>
                  <a:prstClr val="white"/>
                </a:solidFill>
                <a:latin typeface="Arial" panose="020B0604020202020204" pitchFamily="34" charset="0"/>
              </a:rPr>
              <a:t>Onset </a:t>
            </a:r>
            <a:r>
              <a:rPr lang="en-US" sz="2400" dirty="0" smtClean="0">
                <a:solidFill>
                  <a:prstClr val="white"/>
                </a:solidFill>
                <a:latin typeface="Arial" panose="020B0604020202020204" pitchFamily="34" charset="0"/>
              </a:rPr>
              <a:t>during late pregnancy and the early post-partum</a:t>
            </a:r>
            <a:r>
              <a:rPr lang="en-US" sz="2400" dirty="0" smtClean="0">
                <a:solidFill>
                  <a:prstClr val="white"/>
                </a:solidFill>
                <a:latin typeface="Calibri" panose="020F0502020204030204" pitchFamily="34" charset="0"/>
              </a:rPr>
              <a:t> </a:t>
            </a:r>
            <a:r>
              <a:rPr lang="en-US" sz="2400" dirty="0" smtClean="0">
                <a:solidFill>
                  <a:prstClr val="white"/>
                </a:solidFill>
                <a:latin typeface="Arial" panose="020B0604020202020204" pitchFamily="34" charset="0"/>
              </a:rPr>
              <a:t>period</a:t>
            </a:r>
          </a:p>
          <a:p>
            <a:pPr marL="0" lvl="0" indent="0">
              <a:buClr>
                <a:srgbClr val="B31166">
                  <a:lumMod val="60000"/>
                  <a:lumOff val="40000"/>
                </a:srgbClr>
              </a:buClr>
              <a:buNone/>
            </a:pPr>
            <a:r>
              <a:rPr lang="en-US" sz="2400" dirty="0" smtClean="0">
                <a:solidFill>
                  <a:srgbClr val="FFFF00"/>
                </a:solidFill>
                <a:latin typeface="Arial" panose="020B0604020202020204" pitchFamily="34" charset="0"/>
              </a:rPr>
              <a:t>   2)</a:t>
            </a:r>
            <a:r>
              <a:rPr lang="en-US" sz="2400" dirty="0" smtClean="0">
                <a:solidFill>
                  <a:prstClr val="white"/>
                </a:solidFill>
                <a:latin typeface="Arial" panose="020B0604020202020204" pitchFamily="34" charset="0"/>
              </a:rPr>
              <a:t> </a:t>
            </a:r>
            <a:r>
              <a:rPr lang="en-US" sz="2400" dirty="0" smtClean="0">
                <a:solidFill>
                  <a:prstClr val="white"/>
                </a:solidFill>
                <a:latin typeface="Arial" panose="020B0604020202020204" pitchFamily="34" charset="0"/>
              </a:rPr>
              <a:t>Relatively </a:t>
            </a:r>
            <a:r>
              <a:rPr lang="en-US" sz="2400" dirty="0" smtClean="0">
                <a:solidFill>
                  <a:prstClr val="white"/>
                </a:solidFill>
                <a:latin typeface="Arial" panose="020B0604020202020204" pitchFamily="34" charset="0"/>
              </a:rPr>
              <a:t>homogeneous uptake of gadolinium contrast and higher   enhancement post</a:t>
            </a:r>
            <a:r>
              <a:rPr lang="en-US" sz="2400" dirty="0">
                <a:solidFill>
                  <a:prstClr val="white"/>
                </a:solidFill>
                <a:latin typeface="Calibri" panose="020F0502020204030204" pitchFamily="34" charset="0"/>
              </a:rPr>
              <a:t> </a:t>
            </a:r>
            <a:r>
              <a:rPr lang="en-US" sz="2400" dirty="0" smtClean="0">
                <a:solidFill>
                  <a:prstClr val="white"/>
                </a:solidFill>
                <a:latin typeface="Arial" panose="020B0604020202020204" pitchFamily="34" charset="0"/>
              </a:rPr>
              <a:t>contrast</a:t>
            </a:r>
          </a:p>
          <a:p>
            <a:pPr marL="0" lvl="0" indent="0">
              <a:buClr>
                <a:srgbClr val="B31166">
                  <a:lumMod val="60000"/>
                  <a:lumOff val="40000"/>
                </a:srgbClr>
              </a:buClr>
              <a:buNone/>
            </a:pPr>
            <a:r>
              <a:rPr lang="en-US" sz="2400" dirty="0" smtClean="0">
                <a:solidFill>
                  <a:prstClr val="white"/>
                </a:solidFill>
                <a:latin typeface="Arial" panose="020B0604020202020204" pitchFamily="34" charset="0"/>
              </a:rPr>
              <a:t>   </a:t>
            </a:r>
            <a:r>
              <a:rPr lang="en-US" sz="2400" dirty="0" smtClean="0">
                <a:solidFill>
                  <a:srgbClr val="FFFF00"/>
                </a:solidFill>
                <a:latin typeface="Arial" panose="020B0604020202020204" pitchFamily="34" charset="0"/>
              </a:rPr>
              <a:t>3)</a:t>
            </a:r>
            <a:r>
              <a:rPr lang="en-US" sz="2400" dirty="0" smtClean="0">
                <a:solidFill>
                  <a:prstClr val="white"/>
                </a:solidFill>
                <a:latin typeface="Arial" panose="020B0604020202020204" pitchFamily="34" charset="0"/>
              </a:rPr>
              <a:t> </a:t>
            </a:r>
            <a:r>
              <a:rPr lang="en-US" sz="2400" dirty="0" smtClean="0">
                <a:solidFill>
                  <a:prstClr val="white"/>
                </a:solidFill>
                <a:latin typeface="Arial" panose="020B0604020202020204" pitchFamily="34" charset="0"/>
              </a:rPr>
              <a:t>Absence </a:t>
            </a:r>
            <a:r>
              <a:rPr lang="en-US" sz="2400" dirty="0" smtClean="0">
                <a:solidFill>
                  <a:prstClr val="white"/>
                </a:solidFill>
                <a:latin typeface="Arial" panose="020B0604020202020204" pitchFamily="34" charset="0"/>
              </a:rPr>
              <a:t>of the posterior pituitary ‘bright spot’</a:t>
            </a:r>
          </a:p>
          <a:p>
            <a:pPr marL="0" lvl="0" indent="0">
              <a:buClr>
                <a:srgbClr val="B31166">
                  <a:lumMod val="60000"/>
                  <a:lumOff val="40000"/>
                </a:srgbClr>
              </a:buClr>
              <a:buNone/>
            </a:pPr>
            <a:r>
              <a:rPr lang="en-US" sz="2400" dirty="0" smtClean="0">
                <a:solidFill>
                  <a:srgbClr val="FFFF00"/>
                </a:solidFill>
                <a:latin typeface="Arial" panose="020B0604020202020204" pitchFamily="34" charset="0"/>
              </a:rPr>
              <a:t>   4) </a:t>
            </a:r>
            <a:r>
              <a:rPr lang="en-US" sz="2400" dirty="0">
                <a:solidFill>
                  <a:prstClr val="white"/>
                </a:solidFill>
                <a:latin typeface="Arial" panose="020B0604020202020204" pitchFamily="34" charset="0"/>
              </a:rPr>
              <a:t>P</a:t>
            </a:r>
            <a:r>
              <a:rPr lang="en-US" sz="2400" dirty="0" smtClean="0">
                <a:solidFill>
                  <a:prstClr val="white"/>
                </a:solidFill>
                <a:latin typeface="Arial" panose="020B0604020202020204" pitchFamily="34" charset="0"/>
              </a:rPr>
              <a:t>ituitary </a:t>
            </a:r>
            <a:r>
              <a:rPr lang="en-US" sz="2400" dirty="0" smtClean="0">
                <a:solidFill>
                  <a:prstClr val="white"/>
                </a:solidFill>
                <a:latin typeface="Arial" panose="020B0604020202020204" pitchFamily="34" charset="0"/>
              </a:rPr>
              <a:t>stalk thickening</a:t>
            </a:r>
            <a:endParaRPr lang="en-US" sz="2400" dirty="0"/>
          </a:p>
        </p:txBody>
      </p:sp>
    </p:spTree>
    <p:extLst>
      <p:ext uri="{BB962C8B-B14F-4D97-AF65-F5344CB8AC3E}">
        <p14:creationId xmlns:p14="http://schemas.microsoft.com/office/powerpoint/2010/main" val="2864853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574" y="1219752"/>
            <a:ext cx="10509526" cy="5015947"/>
          </a:xfrm>
        </p:spPr>
        <p:txBody>
          <a:bodyPr>
            <a:normAutofit/>
          </a:bodyPr>
          <a:lstStyle/>
          <a:p>
            <a:pPr>
              <a:lnSpc>
                <a:spcPct val="150000"/>
              </a:lnSpc>
            </a:pPr>
            <a:r>
              <a:rPr lang="en-US" dirty="0" smtClean="0">
                <a:latin typeface="Arial" panose="020B0604020202020204" pitchFamily="34" charset="0"/>
              </a:rPr>
              <a:t> </a:t>
            </a:r>
            <a:r>
              <a:rPr lang="en-US" sz="2400" dirty="0" smtClean="0">
                <a:latin typeface="Arial" panose="020B0604020202020204" pitchFamily="34" charset="0"/>
              </a:rPr>
              <a:t>On</a:t>
            </a:r>
            <a:r>
              <a:rPr lang="en-US" sz="2400" dirty="0" smtClean="0">
                <a:latin typeface="Calibri" panose="020F0502020204030204" pitchFamily="34" charset="0"/>
              </a:rPr>
              <a:t> </a:t>
            </a:r>
            <a:r>
              <a:rPr lang="en-US" sz="2400" dirty="0">
                <a:latin typeface="Arial" panose="020B0604020202020204" pitchFamily="34" charset="0"/>
              </a:rPr>
              <a:t>the other </a:t>
            </a:r>
            <a:r>
              <a:rPr lang="en-US" sz="2400" dirty="0" smtClean="0">
                <a:latin typeface="Arial" panose="020B0604020202020204" pitchFamily="34" charset="0"/>
              </a:rPr>
              <a:t>hand</a:t>
            </a:r>
            <a:r>
              <a:rPr lang="en-US" sz="2400" dirty="0">
                <a:latin typeface="Arial" panose="020B0604020202020204" pitchFamily="34" charset="0"/>
              </a:rPr>
              <a:t>:</a:t>
            </a:r>
            <a:r>
              <a:rPr lang="en-US" sz="2400" dirty="0" smtClean="0">
                <a:latin typeface="Arial" panose="020B0604020202020204" pitchFamily="34" charset="0"/>
              </a:rPr>
              <a:t> </a:t>
            </a:r>
          </a:p>
          <a:p>
            <a:pPr marL="0" indent="0">
              <a:lnSpc>
                <a:spcPct val="150000"/>
              </a:lnSpc>
              <a:buNone/>
            </a:pPr>
            <a:r>
              <a:rPr lang="en-US" sz="2400" dirty="0" smtClean="0">
                <a:solidFill>
                  <a:srgbClr val="FFFF00"/>
                </a:solidFill>
                <a:latin typeface="Arial" panose="020B0604020202020204" pitchFamily="34" charset="0"/>
              </a:rPr>
              <a:t>  larger </a:t>
            </a:r>
            <a:r>
              <a:rPr lang="en-US" sz="2400" dirty="0">
                <a:solidFill>
                  <a:srgbClr val="FFFF00"/>
                </a:solidFill>
                <a:latin typeface="Arial" panose="020B0604020202020204" pitchFamily="34" charset="0"/>
              </a:rPr>
              <a:t>pituitary </a:t>
            </a:r>
            <a:r>
              <a:rPr lang="en-US" sz="2400" dirty="0" smtClean="0">
                <a:solidFill>
                  <a:srgbClr val="FFFF00"/>
                </a:solidFill>
                <a:latin typeface="Arial" panose="020B0604020202020204" pitchFamily="34" charset="0"/>
              </a:rPr>
              <a:t>volume</a:t>
            </a:r>
            <a:r>
              <a:rPr lang="en-US" sz="2400" dirty="0" smtClean="0">
                <a:latin typeface="Arial" panose="020B0604020202020204" pitchFamily="34" charset="0"/>
              </a:rPr>
              <a:t> </a:t>
            </a:r>
          </a:p>
          <a:p>
            <a:pPr marL="0" indent="0">
              <a:lnSpc>
                <a:spcPct val="150000"/>
              </a:lnSpc>
              <a:buNone/>
            </a:pPr>
            <a:r>
              <a:rPr lang="en-US" sz="2400" dirty="0" smtClean="0">
                <a:solidFill>
                  <a:srgbClr val="FFFF00"/>
                </a:solidFill>
                <a:latin typeface="Arial" panose="020B0604020202020204" pitchFamily="34" charset="0"/>
              </a:rPr>
              <a:t>  asymmetric </a:t>
            </a:r>
            <a:r>
              <a:rPr lang="en-US" sz="2400" dirty="0">
                <a:solidFill>
                  <a:srgbClr val="FFFF00"/>
                </a:solidFill>
                <a:latin typeface="Arial" panose="020B0604020202020204" pitchFamily="34" charset="0"/>
              </a:rPr>
              <a:t>expansion </a:t>
            </a:r>
            <a:r>
              <a:rPr lang="en-US" sz="2400" dirty="0">
                <a:latin typeface="Arial" panose="020B0604020202020204" pitchFamily="34" charset="0"/>
              </a:rPr>
              <a:t>of the </a:t>
            </a:r>
            <a:r>
              <a:rPr lang="en-US" sz="2400" dirty="0" smtClean="0">
                <a:latin typeface="Arial" panose="020B0604020202020204" pitchFamily="34" charset="0"/>
              </a:rPr>
              <a:t>pituitary</a:t>
            </a:r>
          </a:p>
          <a:p>
            <a:pPr marL="0" indent="0">
              <a:lnSpc>
                <a:spcPct val="150000"/>
              </a:lnSpc>
              <a:buNone/>
            </a:pPr>
            <a:r>
              <a:rPr lang="en-US" sz="2400" dirty="0" smtClean="0">
                <a:latin typeface="Arial" panose="020B0604020202020204" pitchFamily="34" charset="0"/>
              </a:rPr>
              <a:t>  </a:t>
            </a:r>
            <a:r>
              <a:rPr lang="en-US" sz="2400" dirty="0" smtClean="0">
                <a:solidFill>
                  <a:srgbClr val="FFFF00"/>
                </a:solidFill>
                <a:latin typeface="Arial" panose="020B0604020202020204" pitchFamily="34" charset="0"/>
              </a:rPr>
              <a:t>sphenoid</a:t>
            </a:r>
            <a:r>
              <a:rPr lang="en-US" sz="2400" dirty="0" smtClean="0">
                <a:solidFill>
                  <a:srgbClr val="FFFF00"/>
                </a:solidFill>
                <a:latin typeface="Calibri" panose="020F0502020204030204" pitchFamily="34" charset="0"/>
              </a:rPr>
              <a:t> </a:t>
            </a:r>
            <a:r>
              <a:rPr lang="en-US" sz="2400" dirty="0">
                <a:solidFill>
                  <a:srgbClr val="FFFF00"/>
                </a:solidFill>
                <a:latin typeface="Arial" panose="020B0604020202020204" pitchFamily="34" charset="0"/>
              </a:rPr>
              <a:t>sinus mucosal thickening </a:t>
            </a:r>
            <a:r>
              <a:rPr lang="en-US" sz="2400" dirty="0">
                <a:latin typeface="Arial" panose="020B0604020202020204" pitchFamily="34" charset="0"/>
              </a:rPr>
              <a:t>favors a diagnosis of pituitary </a:t>
            </a:r>
            <a:r>
              <a:rPr lang="en-US" sz="2400" dirty="0" smtClean="0">
                <a:latin typeface="Arial" panose="020B0604020202020204" pitchFamily="34" charset="0"/>
              </a:rPr>
              <a:t>adenoma   </a:t>
            </a:r>
          </a:p>
        </p:txBody>
      </p:sp>
      <p:sp>
        <p:nvSpPr>
          <p:cNvPr id="4" name="Rectangle 3"/>
          <p:cNvSpPr/>
          <p:nvPr/>
        </p:nvSpPr>
        <p:spPr>
          <a:xfrm>
            <a:off x="198782" y="6055403"/>
            <a:ext cx="6096000" cy="584775"/>
          </a:xfrm>
          <a:prstGeom prst="rect">
            <a:avLst/>
          </a:prstGeom>
        </p:spPr>
        <p:txBody>
          <a:bodyPr>
            <a:spAutoFit/>
          </a:bodyPr>
          <a:lstStyle/>
          <a:p>
            <a:r>
              <a:rPr lang="en-US" sz="1600" dirty="0" smtClean="0">
                <a:latin typeface="Arial" panose="020B0604020202020204" pitchFamily="34" charset="0"/>
                <a:cs typeface="Arial" panose="020B0604020202020204" pitchFamily="34" charset="0"/>
              </a:rPr>
              <a:t>Best </a:t>
            </a:r>
            <a:r>
              <a:rPr lang="en-US" sz="1600" dirty="0">
                <a:latin typeface="Arial" panose="020B0604020202020204" pitchFamily="34" charset="0"/>
                <a:cs typeface="Arial" panose="020B0604020202020204" pitchFamily="34" charset="0"/>
              </a:rPr>
              <a:t>Practice &amp; Research Clinical Endocrinology &amp; </a:t>
            </a:r>
            <a:r>
              <a:rPr lang="en-US" sz="1600" dirty="0" smtClean="0">
                <a:latin typeface="Arial" panose="020B0604020202020204" pitchFamily="34" charset="0"/>
                <a:cs typeface="Arial" panose="020B0604020202020204" pitchFamily="34" charset="0"/>
              </a:rPr>
              <a:t>Metabolism YBEEM </a:t>
            </a:r>
            <a:r>
              <a:rPr lang="en-US" sz="16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3311586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8470" y="925957"/>
            <a:ext cx="9077739" cy="4321904"/>
          </a:xfrm>
          <a:prstGeom prst="rect">
            <a:avLst/>
          </a:prstGeom>
        </p:spPr>
      </p:pic>
      <p:sp>
        <p:nvSpPr>
          <p:cNvPr id="3" name="Rectangle 2"/>
          <p:cNvSpPr/>
          <p:nvPr/>
        </p:nvSpPr>
        <p:spPr>
          <a:xfrm>
            <a:off x="344557" y="6140582"/>
            <a:ext cx="6096000" cy="369332"/>
          </a:xfrm>
          <a:prstGeom prst="rect">
            <a:avLst/>
          </a:prstGeom>
        </p:spPr>
        <p:txBody>
          <a:bodyPr>
            <a:spAutoFit/>
          </a:bodyPr>
          <a:lstStyle/>
          <a:p>
            <a:r>
              <a:rPr lang="en-US" dirty="0"/>
              <a:t>A. Falorni et al. / Autoimmunity </a:t>
            </a:r>
            <a:r>
              <a:rPr lang="en-US" dirty="0" smtClean="0"/>
              <a:t>Reviews </a:t>
            </a:r>
            <a:r>
              <a:rPr lang="en-US" dirty="0"/>
              <a:t>(2014) </a:t>
            </a:r>
          </a:p>
        </p:txBody>
      </p:sp>
    </p:spTree>
    <p:extLst>
      <p:ext uri="{BB962C8B-B14F-4D97-AF65-F5344CB8AC3E}">
        <p14:creationId xmlns:p14="http://schemas.microsoft.com/office/powerpoint/2010/main" val="1159405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157" y="1205948"/>
            <a:ext cx="10151165" cy="5042451"/>
          </a:xfrm>
        </p:spPr>
        <p:txBody>
          <a:bodyPr>
            <a:normAutofit/>
          </a:bodyPr>
          <a:lstStyle/>
          <a:p>
            <a:r>
              <a:rPr lang="en-US" sz="2800" dirty="0">
                <a:solidFill>
                  <a:srgbClr val="FFFF00"/>
                </a:solidFill>
                <a:latin typeface="Arial" panose="020B0604020202020204" pitchFamily="34" charset="0"/>
              </a:rPr>
              <a:t>There </a:t>
            </a:r>
            <a:r>
              <a:rPr lang="en-US" sz="2800" dirty="0" smtClean="0">
                <a:solidFill>
                  <a:srgbClr val="FFFF00"/>
                </a:solidFill>
                <a:latin typeface="Arial" panose="020B0604020202020204" pitchFamily="34" charset="0"/>
              </a:rPr>
              <a:t>are</a:t>
            </a:r>
            <a:r>
              <a:rPr lang="en-US" sz="2800" dirty="0" smtClean="0">
                <a:solidFill>
                  <a:srgbClr val="FFFF00"/>
                </a:solidFill>
                <a:latin typeface="Calibri" panose="020F0502020204030204" pitchFamily="34" charset="0"/>
              </a:rPr>
              <a:t> </a:t>
            </a:r>
            <a:r>
              <a:rPr lang="en-US" sz="2800" dirty="0">
                <a:solidFill>
                  <a:srgbClr val="FFFF00"/>
                </a:solidFill>
                <a:latin typeface="Arial" panose="020B0604020202020204" pitchFamily="34" charset="0"/>
              </a:rPr>
              <a:t>some exceptions to these criteria</a:t>
            </a:r>
            <a:r>
              <a:rPr lang="en-US" dirty="0">
                <a:latin typeface="Arial" panose="020B0604020202020204" pitchFamily="34" charset="0"/>
              </a:rPr>
              <a:t>. </a:t>
            </a:r>
            <a:endParaRPr lang="en-US" dirty="0" smtClean="0">
              <a:latin typeface="Arial" panose="020B0604020202020204" pitchFamily="34" charset="0"/>
            </a:endParaRPr>
          </a:p>
          <a:p>
            <a:r>
              <a:rPr lang="en-US" sz="2400" dirty="0" smtClean="0">
                <a:latin typeface="Arial" panose="020B0604020202020204" pitchFamily="34" charset="0"/>
              </a:rPr>
              <a:t>A </a:t>
            </a:r>
            <a:r>
              <a:rPr lang="en-US" sz="2400" dirty="0">
                <a:latin typeface="Arial" panose="020B0604020202020204" pitchFamily="34" charset="0"/>
              </a:rPr>
              <a:t>homogeneous intensity can be observed </a:t>
            </a:r>
            <a:r>
              <a:rPr lang="en-US" sz="2400" dirty="0" smtClean="0">
                <a:latin typeface="Arial" panose="020B0604020202020204" pitchFamily="34" charset="0"/>
              </a:rPr>
              <a:t>in </a:t>
            </a:r>
            <a:r>
              <a:rPr lang="en-US" sz="2400" dirty="0" smtClean="0">
                <a:latin typeface="Calibri" panose="020F0502020204030204" pitchFamily="34" charset="0"/>
              </a:rPr>
              <a:t> </a:t>
            </a:r>
            <a:r>
              <a:rPr lang="en-US" sz="2400" dirty="0">
                <a:latin typeface="Arial" panose="020B0604020202020204" pitchFamily="34" charset="0"/>
              </a:rPr>
              <a:t>macroadenomas that are secondarily inflamed</a:t>
            </a:r>
            <a:r>
              <a:rPr lang="en-US" sz="2400" dirty="0" smtClean="0">
                <a:latin typeface="Arial" panose="020B0604020202020204" pitchFamily="34" charset="0"/>
              </a:rPr>
              <a:t>,</a:t>
            </a:r>
          </a:p>
          <a:p>
            <a:r>
              <a:rPr lang="en-US" sz="2400" dirty="0" smtClean="0">
                <a:latin typeface="Arial" panose="020B0604020202020204" pitchFamily="34" charset="0"/>
              </a:rPr>
              <a:t>Cystic </a:t>
            </a:r>
            <a:r>
              <a:rPr lang="en-US" sz="2400" dirty="0">
                <a:latin typeface="Arial" panose="020B0604020202020204" pitchFamily="34" charset="0"/>
              </a:rPr>
              <a:t>areas can occasionally develop in </a:t>
            </a:r>
            <a:r>
              <a:rPr lang="en-US" sz="2400" dirty="0" smtClean="0">
                <a:latin typeface="Arial" panose="020B0604020202020204" pitchFamily="34" charset="0"/>
              </a:rPr>
              <a:t>the pituitary</a:t>
            </a:r>
            <a:r>
              <a:rPr lang="en-US" sz="2400" dirty="0">
                <a:latin typeface="Arial" panose="020B0604020202020204" pitchFamily="34" charset="0"/>
              </a:rPr>
              <a:t>, especially in XGHy, and can lead to </a:t>
            </a:r>
            <a:r>
              <a:rPr lang="en-US" sz="2400" dirty="0" smtClean="0">
                <a:latin typeface="Arial" panose="020B0604020202020204" pitchFamily="34" charset="0"/>
              </a:rPr>
              <a:t>heterogeneous enhancement  </a:t>
            </a:r>
          </a:p>
          <a:p>
            <a:r>
              <a:rPr lang="en-US" sz="2400" dirty="0">
                <a:latin typeface="Arial" panose="020B0604020202020204" pitchFamily="34" charset="0"/>
              </a:rPr>
              <a:t>T</a:t>
            </a:r>
            <a:r>
              <a:rPr lang="en-US" sz="2400" dirty="0" smtClean="0">
                <a:latin typeface="Arial" panose="020B0604020202020204" pitchFamily="34" charset="0"/>
              </a:rPr>
              <a:t>he </a:t>
            </a:r>
            <a:r>
              <a:rPr lang="en-US" sz="2400" dirty="0">
                <a:latin typeface="Arial" panose="020B0604020202020204" pitchFamily="34" charset="0"/>
              </a:rPr>
              <a:t>presence of the ‘</a:t>
            </a:r>
            <a:r>
              <a:rPr lang="en-US" sz="2400" dirty="0" smtClean="0">
                <a:latin typeface="Arial" panose="020B0604020202020204" pitchFamily="34" charset="0"/>
              </a:rPr>
              <a:t>bright </a:t>
            </a:r>
            <a:r>
              <a:rPr lang="en-US" sz="2400" dirty="0" smtClean="0">
                <a:latin typeface="Calibri" panose="020F0502020204030204" pitchFamily="34" charset="0"/>
              </a:rPr>
              <a:t> </a:t>
            </a:r>
            <a:r>
              <a:rPr lang="en-US" sz="2400" dirty="0">
                <a:latin typeface="Arial" panose="020B0604020202020204" pitchFamily="34" charset="0"/>
              </a:rPr>
              <a:t>spot’ is subject to physiologic variations and can be absent in 8% to 25% of individuals, and </a:t>
            </a:r>
            <a:r>
              <a:rPr lang="en-US" sz="2400" dirty="0" smtClean="0">
                <a:latin typeface="Arial" panose="020B0604020202020204" pitchFamily="34" charset="0"/>
              </a:rPr>
              <a:t>in</a:t>
            </a:r>
            <a:r>
              <a:rPr lang="en-US" sz="2400" dirty="0" smtClean="0">
                <a:latin typeface="Calibri" panose="020F0502020204030204" pitchFamily="34" charset="0"/>
              </a:rPr>
              <a:t> </a:t>
            </a:r>
            <a:r>
              <a:rPr lang="en-US" sz="2400" dirty="0">
                <a:latin typeface="Arial" panose="020B0604020202020204" pitchFamily="34" charset="0"/>
              </a:rPr>
              <a:t>up to 29% among elderly subjects, and therefore cannot be used as a sole measure </a:t>
            </a:r>
            <a:r>
              <a:rPr lang="en-US" sz="2400" dirty="0" smtClean="0">
                <a:latin typeface="Arial" panose="020B0604020202020204" pitchFamily="34" charset="0"/>
              </a:rPr>
              <a:t>of </a:t>
            </a:r>
            <a:r>
              <a:rPr lang="en-US" sz="2400" dirty="0" smtClean="0">
                <a:latin typeface="Calibri" panose="020F0502020204030204" pitchFamily="34" charset="0"/>
              </a:rPr>
              <a:t> </a:t>
            </a:r>
            <a:r>
              <a:rPr lang="en-US" sz="2400" dirty="0">
                <a:latin typeface="Arial" panose="020B0604020202020204" pitchFamily="34" charset="0"/>
              </a:rPr>
              <a:t>hypophysitis and/or posterior pituitary damage </a:t>
            </a:r>
            <a:endParaRPr lang="en-US" sz="2400" dirty="0"/>
          </a:p>
        </p:txBody>
      </p:sp>
    </p:spTree>
    <p:extLst>
      <p:ext uri="{BB962C8B-B14F-4D97-AF65-F5344CB8AC3E}">
        <p14:creationId xmlns:p14="http://schemas.microsoft.com/office/powerpoint/2010/main" val="4220480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157" y="1192695"/>
            <a:ext cx="10151165" cy="4419600"/>
          </a:xfrm>
        </p:spPr>
        <p:txBody>
          <a:bodyPr>
            <a:normAutofit/>
          </a:bodyPr>
          <a:lstStyle/>
          <a:p>
            <a:pPr marL="0" indent="0">
              <a:buNone/>
            </a:pPr>
            <a:r>
              <a:rPr lang="en-US" sz="3600" dirty="0" smtClean="0">
                <a:solidFill>
                  <a:srgbClr val="FFC000"/>
                </a:solidFill>
                <a:latin typeface="Arial" panose="020B0604020202020204" pitchFamily="34" charset="0"/>
              </a:rPr>
              <a:t>Pituitary </a:t>
            </a:r>
            <a:r>
              <a:rPr lang="en-US" sz="3600" dirty="0">
                <a:solidFill>
                  <a:srgbClr val="FFC000"/>
                </a:solidFill>
                <a:latin typeface="Arial" panose="020B0604020202020204" pitchFamily="34" charset="0"/>
              </a:rPr>
              <a:t>biopsy </a:t>
            </a:r>
            <a:r>
              <a:rPr lang="en-US" sz="3600" dirty="0" smtClean="0">
                <a:solidFill>
                  <a:srgbClr val="FFC000"/>
                </a:solidFill>
                <a:latin typeface="Arial" panose="020B0604020202020204" pitchFamily="34" charset="0"/>
              </a:rPr>
              <a:t>:</a:t>
            </a:r>
            <a:endParaRPr lang="en-US" sz="2400" dirty="0">
              <a:latin typeface="Arial" panose="020B0604020202020204" pitchFamily="34" charset="0"/>
            </a:endParaRPr>
          </a:p>
          <a:p>
            <a:endParaRPr lang="en-US" dirty="0" smtClean="0">
              <a:latin typeface="Arial" panose="020B0604020202020204" pitchFamily="34" charset="0"/>
            </a:endParaRPr>
          </a:p>
          <a:p>
            <a:r>
              <a:rPr lang="en-US" dirty="0" smtClean="0">
                <a:latin typeface="Arial" panose="020B0604020202020204" pitchFamily="34" charset="0"/>
              </a:rPr>
              <a:t> </a:t>
            </a:r>
            <a:r>
              <a:rPr lang="en-US" sz="2400" dirty="0">
                <a:latin typeface="Arial" panose="020B0604020202020204" pitchFamily="34" charset="0"/>
              </a:rPr>
              <a:t>T</a:t>
            </a:r>
            <a:r>
              <a:rPr lang="en-US" sz="2400" dirty="0" smtClean="0">
                <a:latin typeface="Arial" panose="020B0604020202020204" pitchFamily="34" charset="0"/>
              </a:rPr>
              <a:t>he </a:t>
            </a:r>
            <a:r>
              <a:rPr lang="en-US" sz="2400" dirty="0">
                <a:solidFill>
                  <a:srgbClr val="FFFF00"/>
                </a:solidFill>
                <a:latin typeface="Arial" panose="020B0604020202020204" pitchFamily="34" charset="0"/>
              </a:rPr>
              <a:t>gold standard </a:t>
            </a:r>
            <a:r>
              <a:rPr lang="en-US" sz="2400" dirty="0">
                <a:latin typeface="Arial" panose="020B0604020202020204" pitchFamily="34" charset="0"/>
              </a:rPr>
              <a:t>for establishing the diagnosis of </a:t>
            </a:r>
            <a:r>
              <a:rPr lang="en-US" sz="2400" dirty="0" smtClean="0">
                <a:latin typeface="Arial" panose="020B0604020202020204" pitchFamily="34" charset="0"/>
              </a:rPr>
              <a:t>Ahy</a:t>
            </a:r>
          </a:p>
          <a:p>
            <a:r>
              <a:rPr lang="en-US" sz="2400" dirty="0" smtClean="0">
                <a:latin typeface="Arial" panose="020B0604020202020204" pitchFamily="34" charset="0"/>
              </a:rPr>
              <a:t> </a:t>
            </a:r>
            <a:r>
              <a:rPr lang="en-US" sz="2400" dirty="0" smtClean="0">
                <a:latin typeface="Arial" panose="020B0604020202020204" pitchFamily="34" charset="0"/>
              </a:rPr>
              <a:t>The procedure is </a:t>
            </a:r>
            <a:r>
              <a:rPr lang="en-US" sz="2400" dirty="0">
                <a:latin typeface="Arial" panose="020B0604020202020204" pitchFamily="34" charset="0"/>
              </a:rPr>
              <a:t>invasive, </a:t>
            </a:r>
            <a:r>
              <a:rPr lang="en-US" sz="2400" dirty="0" smtClean="0">
                <a:latin typeface="Arial" panose="020B0604020202020204" pitchFamily="34" charset="0"/>
              </a:rPr>
              <a:t> </a:t>
            </a:r>
            <a:r>
              <a:rPr lang="en-US" sz="2400" dirty="0">
                <a:latin typeface="Arial" panose="020B0604020202020204" pitchFamily="34" charset="0"/>
              </a:rPr>
              <a:t>is not routinely </a:t>
            </a:r>
            <a:r>
              <a:rPr lang="en-US" sz="2400" dirty="0" smtClean="0">
                <a:latin typeface="Arial" panose="020B0604020202020204" pitchFamily="34" charset="0"/>
              </a:rPr>
              <a:t>performed </a:t>
            </a:r>
          </a:p>
          <a:p>
            <a:r>
              <a:rPr lang="en-US" sz="2400" dirty="0" smtClean="0">
                <a:latin typeface="Arial" panose="020B0604020202020204" pitchFamily="34" charset="0"/>
              </a:rPr>
              <a:t>Pituitary </a:t>
            </a:r>
            <a:r>
              <a:rPr lang="en-US" sz="2400" dirty="0">
                <a:latin typeface="Arial" panose="020B0604020202020204" pitchFamily="34" charset="0"/>
              </a:rPr>
              <a:t>biopsy should be </a:t>
            </a:r>
            <a:r>
              <a:rPr lang="en-US" sz="2400" dirty="0" smtClean="0">
                <a:latin typeface="Arial" panose="020B0604020202020204" pitchFamily="34" charset="0"/>
              </a:rPr>
              <a:t>undertaken</a:t>
            </a:r>
            <a:r>
              <a:rPr lang="en-US" sz="2400" dirty="0" smtClean="0">
                <a:latin typeface="Calibri" panose="020F0502020204030204" pitchFamily="34" charset="0"/>
              </a:rPr>
              <a:t> </a:t>
            </a:r>
            <a:r>
              <a:rPr lang="en-US" sz="2400" dirty="0">
                <a:latin typeface="Arial" panose="020B0604020202020204" pitchFamily="34" charset="0"/>
              </a:rPr>
              <a:t>only in select cases where the diagnosis is uncertain and if the results of the biopsy are likely </a:t>
            </a:r>
            <a:r>
              <a:rPr lang="en-US" sz="2400" dirty="0" smtClean="0">
                <a:latin typeface="Arial" panose="020B0604020202020204" pitchFamily="34" charset="0"/>
              </a:rPr>
              <a:t>to</a:t>
            </a:r>
            <a:r>
              <a:rPr lang="en-US" sz="2400" dirty="0" smtClean="0">
                <a:latin typeface="Calibri" panose="020F0502020204030204" pitchFamily="34" charset="0"/>
              </a:rPr>
              <a:t> </a:t>
            </a:r>
            <a:r>
              <a:rPr lang="en-US" sz="2400" dirty="0">
                <a:latin typeface="Arial" panose="020B0604020202020204" pitchFamily="34" charset="0"/>
              </a:rPr>
              <a:t>change the course of </a:t>
            </a:r>
            <a:r>
              <a:rPr lang="en-US" sz="2400" dirty="0" smtClean="0">
                <a:latin typeface="Arial" panose="020B0604020202020204" pitchFamily="34" charset="0"/>
              </a:rPr>
              <a:t>management</a:t>
            </a:r>
          </a:p>
        </p:txBody>
      </p:sp>
      <p:sp>
        <p:nvSpPr>
          <p:cNvPr id="4" name="Rectangle 3"/>
          <p:cNvSpPr/>
          <p:nvPr/>
        </p:nvSpPr>
        <p:spPr>
          <a:xfrm>
            <a:off x="198782" y="6055403"/>
            <a:ext cx="6096000" cy="584775"/>
          </a:xfrm>
          <a:prstGeom prst="rect">
            <a:avLst/>
          </a:prstGeom>
        </p:spPr>
        <p:txBody>
          <a:bodyPr>
            <a:spAutoFit/>
          </a:bodyPr>
          <a:lstStyle/>
          <a:p>
            <a:r>
              <a:rPr lang="en-US" sz="1600" dirty="0" smtClean="0">
                <a:latin typeface="Arial" panose="020B0604020202020204" pitchFamily="34" charset="0"/>
                <a:cs typeface="Arial" panose="020B0604020202020204" pitchFamily="34" charset="0"/>
              </a:rPr>
              <a:t>Best </a:t>
            </a:r>
            <a:r>
              <a:rPr lang="en-US" sz="1600" dirty="0">
                <a:latin typeface="Arial" panose="020B0604020202020204" pitchFamily="34" charset="0"/>
                <a:cs typeface="Arial" panose="020B0604020202020204" pitchFamily="34" charset="0"/>
              </a:rPr>
              <a:t>Practice &amp; Research Clinical Endocrinology &amp; </a:t>
            </a:r>
            <a:r>
              <a:rPr lang="en-US" sz="1600" dirty="0" smtClean="0">
                <a:latin typeface="Arial" panose="020B0604020202020204" pitchFamily="34" charset="0"/>
                <a:cs typeface="Arial" panose="020B0604020202020204" pitchFamily="34" charset="0"/>
              </a:rPr>
              <a:t>Metabolism YBEEM </a:t>
            </a:r>
            <a:r>
              <a:rPr lang="en-US" sz="16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1314996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652" y="1245704"/>
            <a:ext cx="10164418" cy="5002695"/>
          </a:xfrm>
        </p:spPr>
        <p:txBody>
          <a:bodyPr>
            <a:normAutofit/>
          </a:bodyPr>
          <a:lstStyle/>
          <a:p>
            <a:pPr marL="0" indent="0">
              <a:buNone/>
            </a:pPr>
            <a:r>
              <a:rPr lang="en-US" sz="2400" dirty="0" smtClean="0">
                <a:latin typeface="Arial" panose="020B0604020202020204" pitchFamily="34" charset="0"/>
              </a:rPr>
              <a:t>Some </a:t>
            </a:r>
            <a:r>
              <a:rPr lang="en-US" sz="2400" dirty="0">
                <a:latin typeface="Arial" panose="020B0604020202020204" pitchFamily="34" charset="0"/>
              </a:rPr>
              <a:t>of the physiologic pituitary changes that can </a:t>
            </a:r>
            <a:r>
              <a:rPr lang="en-US" sz="2400" dirty="0">
                <a:solidFill>
                  <a:srgbClr val="FFFF00"/>
                </a:solidFill>
                <a:latin typeface="Arial" panose="020B0604020202020204" pitchFamily="34" charset="0"/>
              </a:rPr>
              <a:t>mimic </a:t>
            </a:r>
            <a:r>
              <a:rPr lang="en-US" sz="2400" dirty="0" smtClean="0">
                <a:solidFill>
                  <a:srgbClr val="FFFF00"/>
                </a:solidFill>
                <a:latin typeface="Arial" panose="020B0604020202020204" pitchFamily="34" charset="0"/>
              </a:rPr>
              <a:t>hypophysitis</a:t>
            </a:r>
            <a:r>
              <a:rPr lang="en-US" sz="2400" dirty="0" smtClean="0">
                <a:solidFill>
                  <a:srgbClr val="FFFF00"/>
                </a:solidFill>
                <a:latin typeface="Calibri" panose="020F0502020204030204" pitchFamily="34" charset="0"/>
              </a:rPr>
              <a:t>:   </a:t>
            </a:r>
          </a:p>
          <a:p>
            <a:pPr marL="0" indent="0">
              <a:buNone/>
            </a:pPr>
            <a:r>
              <a:rPr lang="en-US" sz="2400" dirty="0" smtClean="0">
                <a:solidFill>
                  <a:srgbClr val="FFFF00"/>
                </a:solidFill>
                <a:latin typeface="Calibri" panose="020F0502020204030204" pitchFamily="34" charset="0"/>
              </a:rPr>
              <a:t>  </a:t>
            </a:r>
          </a:p>
          <a:p>
            <a:r>
              <a:rPr lang="en-US" sz="2400" dirty="0" smtClean="0">
                <a:solidFill>
                  <a:srgbClr val="FFFF00"/>
                </a:solidFill>
                <a:latin typeface="Calibri" panose="020F0502020204030204" pitchFamily="34" charset="0"/>
              </a:rPr>
              <a:t> </a:t>
            </a:r>
            <a:r>
              <a:rPr lang="en-US" sz="2400" dirty="0" smtClean="0">
                <a:solidFill>
                  <a:srgbClr val="FFFF00"/>
                </a:solidFill>
                <a:latin typeface="Arial" panose="020B0604020202020204" pitchFamily="34" charset="0"/>
              </a:rPr>
              <a:t>pituitary </a:t>
            </a:r>
            <a:r>
              <a:rPr lang="en-US" sz="2400" dirty="0">
                <a:solidFill>
                  <a:srgbClr val="FFFF00"/>
                </a:solidFill>
                <a:latin typeface="Arial" panose="020B0604020202020204" pitchFamily="34" charset="0"/>
              </a:rPr>
              <a:t>hypertrophy </a:t>
            </a:r>
            <a:r>
              <a:rPr lang="en-US" sz="2400" dirty="0">
                <a:latin typeface="Arial" panose="020B0604020202020204" pitchFamily="34" charset="0"/>
              </a:rPr>
              <a:t>in children and during puberty, and </a:t>
            </a:r>
            <a:r>
              <a:rPr lang="en-US" sz="2400" dirty="0" smtClean="0">
                <a:latin typeface="Arial" panose="020B0604020202020204" pitchFamily="34" charset="0"/>
              </a:rPr>
              <a:t>pregnancy.</a:t>
            </a:r>
          </a:p>
          <a:p>
            <a:r>
              <a:rPr lang="en-US" sz="2400" dirty="0" smtClean="0">
                <a:solidFill>
                  <a:srgbClr val="FFFF00"/>
                </a:solidFill>
                <a:latin typeface="Arial" panose="020B0604020202020204" pitchFamily="34" charset="0"/>
              </a:rPr>
              <a:t>Sheehan’s </a:t>
            </a:r>
            <a:r>
              <a:rPr lang="en-US" sz="2400" dirty="0">
                <a:solidFill>
                  <a:srgbClr val="FFFF00"/>
                </a:solidFill>
                <a:latin typeface="Arial" panose="020B0604020202020204" pitchFamily="34" charset="0"/>
              </a:rPr>
              <a:t>syndrome </a:t>
            </a:r>
            <a:endParaRPr lang="en-US" sz="2400" dirty="0" smtClean="0">
              <a:latin typeface="Arial" panose="020B0604020202020204" pitchFamily="34" charset="0"/>
            </a:endParaRPr>
          </a:p>
          <a:p>
            <a:r>
              <a:rPr lang="en-US" sz="2400" dirty="0" smtClean="0">
                <a:latin typeface="Arial" panose="020B0604020202020204" pitchFamily="34" charset="0"/>
              </a:rPr>
              <a:t> </a:t>
            </a:r>
            <a:r>
              <a:rPr lang="en-US" sz="2400" dirty="0">
                <a:solidFill>
                  <a:srgbClr val="FFFF00"/>
                </a:solidFill>
                <a:latin typeface="Arial" panose="020B0604020202020204" pitchFamily="34" charset="0"/>
              </a:rPr>
              <a:t>I</a:t>
            </a:r>
            <a:r>
              <a:rPr lang="en-US" sz="2400" dirty="0" smtClean="0">
                <a:solidFill>
                  <a:srgbClr val="FFFF00"/>
                </a:solidFill>
                <a:latin typeface="Arial" panose="020B0604020202020204" pitchFamily="34" charset="0"/>
              </a:rPr>
              <a:t>solated </a:t>
            </a:r>
            <a:r>
              <a:rPr lang="en-US" sz="2400" dirty="0">
                <a:solidFill>
                  <a:srgbClr val="FFFF00"/>
                </a:solidFill>
                <a:latin typeface="Arial" panose="020B0604020202020204" pitchFamily="34" charset="0"/>
              </a:rPr>
              <a:t>thyrotroph hyperplasia </a:t>
            </a:r>
            <a:r>
              <a:rPr lang="en-US" sz="2400" dirty="0">
                <a:latin typeface="Arial" panose="020B0604020202020204" pitchFamily="34" charset="0"/>
              </a:rPr>
              <a:t>from severe, long-standing </a:t>
            </a:r>
            <a:r>
              <a:rPr lang="en-US" sz="2400" dirty="0" smtClean="0">
                <a:latin typeface="Arial" panose="020B0604020202020204" pitchFamily="34" charset="0"/>
              </a:rPr>
              <a:t>primary</a:t>
            </a:r>
            <a:r>
              <a:rPr lang="en-US" sz="2400" dirty="0" smtClean="0">
                <a:latin typeface="Calibri" panose="020F0502020204030204" pitchFamily="34" charset="0"/>
              </a:rPr>
              <a:t> </a:t>
            </a:r>
            <a:r>
              <a:rPr lang="en-US" sz="2400" dirty="0" smtClean="0">
                <a:latin typeface="Arial" panose="020B0604020202020204" pitchFamily="34" charset="0"/>
              </a:rPr>
              <a:t>hypothyroidism</a:t>
            </a:r>
            <a:endParaRPr lang="en-US" sz="2400" dirty="0"/>
          </a:p>
        </p:txBody>
      </p:sp>
      <p:sp>
        <p:nvSpPr>
          <p:cNvPr id="4" name="Rectangle 3"/>
          <p:cNvSpPr/>
          <p:nvPr/>
        </p:nvSpPr>
        <p:spPr>
          <a:xfrm>
            <a:off x="198782" y="6055403"/>
            <a:ext cx="6096000" cy="584775"/>
          </a:xfrm>
          <a:prstGeom prst="rect">
            <a:avLst/>
          </a:prstGeom>
        </p:spPr>
        <p:txBody>
          <a:bodyPr>
            <a:spAutoFit/>
          </a:bodyPr>
          <a:lstStyle/>
          <a:p>
            <a:r>
              <a:rPr lang="en-US" sz="1600" dirty="0" smtClean="0">
                <a:latin typeface="Arial" panose="020B0604020202020204" pitchFamily="34" charset="0"/>
                <a:cs typeface="Arial" panose="020B0604020202020204" pitchFamily="34" charset="0"/>
              </a:rPr>
              <a:t>Best </a:t>
            </a:r>
            <a:r>
              <a:rPr lang="en-US" sz="1600" dirty="0">
                <a:latin typeface="Arial" panose="020B0604020202020204" pitchFamily="34" charset="0"/>
                <a:cs typeface="Arial" panose="020B0604020202020204" pitchFamily="34" charset="0"/>
              </a:rPr>
              <a:t>Practice &amp; Research Clinical Endocrinology &amp; </a:t>
            </a:r>
            <a:r>
              <a:rPr lang="en-US" sz="1600" dirty="0" smtClean="0">
                <a:latin typeface="Arial" panose="020B0604020202020204" pitchFamily="34" charset="0"/>
                <a:cs typeface="Arial" panose="020B0604020202020204" pitchFamily="34" charset="0"/>
              </a:rPr>
              <a:t>Metabolism YBEEM </a:t>
            </a:r>
            <a:r>
              <a:rPr lang="en-US" sz="1600"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2140449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14179"/>
            <a:ext cx="9404723" cy="1400530"/>
          </a:xfrm>
        </p:spPr>
        <p:txBody>
          <a:bodyPr/>
          <a:lstStyle/>
          <a:p>
            <a:r>
              <a:rPr lang="en-US" sz="6000" b="1" dirty="0" smtClean="0">
                <a:solidFill>
                  <a:srgbClr val="FFFF00"/>
                </a:solidFill>
              </a:rPr>
              <a:t>AGENDA:</a:t>
            </a:r>
            <a:endParaRPr lang="en-US" sz="6000" b="1" dirty="0">
              <a:solidFill>
                <a:srgbClr val="FFFF00"/>
              </a:solidFill>
            </a:endParaRPr>
          </a:p>
        </p:txBody>
      </p:sp>
      <p:sp>
        <p:nvSpPr>
          <p:cNvPr id="3" name="Content Placeholder 2"/>
          <p:cNvSpPr>
            <a:spLocks noGrp="1"/>
          </p:cNvSpPr>
          <p:nvPr>
            <p:ph idx="1"/>
          </p:nvPr>
        </p:nvSpPr>
        <p:spPr>
          <a:xfrm>
            <a:off x="646112" y="1484244"/>
            <a:ext cx="10445958" cy="5102086"/>
          </a:xfrm>
        </p:spPr>
        <p:txBody>
          <a:bodyPr>
            <a:noAutofit/>
          </a:bodyPr>
          <a:lstStyle/>
          <a:p>
            <a:r>
              <a:rPr lang="en-US" sz="2800" dirty="0" smtClean="0">
                <a:latin typeface="Arial" panose="020B0604020202020204" pitchFamily="34" charset="0"/>
              </a:rPr>
              <a:t>Introduction</a:t>
            </a:r>
          </a:p>
          <a:p>
            <a:r>
              <a:rPr lang="en-US" sz="2800" dirty="0">
                <a:latin typeface="Arial" panose="020B0604020202020204" pitchFamily="34" charset="0"/>
              </a:rPr>
              <a:t>Classification of </a:t>
            </a:r>
            <a:r>
              <a:rPr lang="en-US" sz="2800" dirty="0" smtClean="0">
                <a:latin typeface="Arial" panose="020B0604020202020204" pitchFamily="34" charset="0"/>
              </a:rPr>
              <a:t>hypophysitis</a:t>
            </a:r>
          </a:p>
          <a:p>
            <a:r>
              <a:rPr lang="en-US" sz="2800" i="1" dirty="0">
                <a:latin typeface="Arial" panose="020B0604020202020204" pitchFamily="34" charset="0"/>
              </a:rPr>
              <a:t>Novel causes of secondary </a:t>
            </a:r>
            <a:r>
              <a:rPr lang="en-US" sz="2800" i="1" dirty="0" smtClean="0">
                <a:latin typeface="Arial" panose="020B0604020202020204" pitchFamily="34" charset="0"/>
              </a:rPr>
              <a:t>hypophysitis</a:t>
            </a:r>
          </a:p>
          <a:p>
            <a:r>
              <a:rPr lang="en-US" sz="2800" dirty="0">
                <a:latin typeface="Arial" panose="020B0604020202020204" pitchFamily="34" charset="0"/>
              </a:rPr>
              <a:t>Clinical features of </a:t>
            </a:r>
            <a:r>
              <a:rPr lang="en-US" sz="2800" dirty="0" smtClean="0">
                <a:latin typeface="Arial" panose="020B0604020202020204" pitchFamily="34" charset="0"/>
              </a:rPr>
              <a:t>hypophysitis</a:t>
            </a:r>
          </a:p>
          <a:p>
            <a:r>
              <a:rPr lang="en-US" sz="2800" dirty="0">
                <a:latin typeface="Arial" panose="020B0604020202020204" pitchFamily="34" charset="0"/>
              </a:rPr>
              <a:t>Diagnosis 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solidFill>
                  <a:srgbClr val="FFFF00"/>
                </a:solidFill>
                <a:latin typeface="Arial" panose="020B0604020202020204" pitchFamily="34" charset="0"/>
              </a:rPr>
              <a:t>Treatment </a:t>
            </a:r>
            <a:r>
              <a:rPr lang="en-US" sz="2800" dirty="0">
                <a:solidFill>
                  <a:srgbClr val="FFFF00"/>
                </a:solidFill>
                <a:latin typeface="Arial" panose="020B0604020202020204" pitchFamily="34" charset="0"/>
              </a:rPr>
              <a:t>of </a:t>
            </a:r>
            <a:r>
              <a:rPr lang="en-US" sz="2800" dirty="0" smtClean="0">
                <a:solidFill>
                  <a:srgbClr val="FFFF00"/>
                </a:solidFill>
                <a:latin typeface="Arial" panose="020B0604020202020204" pitchFamily="34" charset="0"/>
              </a:rPr>
              <a:t>hypophysitis</a:t>
            </a:r>
            <a:endParaRPr lang="en-US" sz="2800" dirty="0">
              <a:solidFill>
                <a:srgbClr val="FFFF00"/>
              </a:solidFill>
              <a:latin typeface="Arial" panose="020B0604020202020204" pitchFamily="34" charset="0"/>
            </a:endParaRPr>
          </a:p>
          <a:p>
            <a:r>
              <a:rPr lang="en-US" sz="2800" dirty="0" smtClean="0">
                <a:latin typeface="Arial" panose="020B0604020202020204" pitchFamily="34" charset="0"/>
              </a:rPr>
              <a:t>Summary</a:t>
            </a:r>
            <a:r>
              <a:rPr lang="en-US" sz="2800" dirty="0">
                <a:latin typeface="Arial" panose="020B0604020202020204" pitchFamily="34" charset="0"/>
              </a:rPr>
              <a:t>: Challenges and Future </a:t>
            </a:r>
            <a:r>
              <a:rPr lang="en-US" sz="2800" dirty="0" smtClean="0">
                <a:latin typeface="Arial" panose="020B0604020202020204" pitchFamily="34" charset="0"/>
              </a:rPr>
              <a:t>directions</a:t>
            </a:r>
          </a:p>
          <a:p>
            <a:r>
              <a:rPr lang="en-US" sz="2800" dirty="0" smtClean="0">
                <a:latin typeface="Arial" panose="020B0604020202020204" pitchFamily="34" charset="0"/>
              </a:rPr>
              <a:t>Practice </a:t>
            </a:r>
            <a:r>
              <a:rPr lang="en-US" sz="2800" dirty="0">
                <a:latin typeface="Arial" panose="020B0604020202020204" pitchFamily="34" charset="0"/>
              </a:rPr>
              <a:t>Points</a:t>
            </a:r>
            <a:endParaRPr lang="en-US" sz="2800" dirty="0"/>
          </a:p>
        </p:txBody>
      </p:sp>
    </p:spTree>
    <p:extLst>
      <p:ext uri="{BB962C8B-B14F-4D97-AF65-F5344CB8AC3E}">
        <p14:creationId xmlns:p14="http://schemas.microsoft.com/office/powerpoint/2010/main" val="2790795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latin typeface="Arial" panose="020B0604020202020204" pitchFamily="34" charset="0"/>
              </a:rPr>
              <a:t>Treatment of hypophysitis</a:t>
            </a:r>
            <a:endParaRPr lang="en-US" dirty="0">
              <a:solidFill>
                <a:srgbClr val="FFFF00"/>
              </a:solidFill>
            </a:endParaRPr>
          </a:p>
        </p:txBody>
      </p:sp>
      <p:sp>
        <p:nvSpPr>
          <p:cNvPr id="3" name="Content Placeholder 2"/>
          <p:cNvSpPr>
            <a:spLocks noGrp="1"/>
          </p:cNvSpPr>
          <p:nvPr>
            <p:ph idx="1"/>
          </p:nvPr>
        </p:nvSpPr>
        <p:spPr>
          <a:xfrm>
            <a:off x="993913" y="1563758"/>
            <a:ext cx="10005391" cy="4684642"/>
          </a:xfrm>
        </p:spPr>
        <p:txBody>
          <a:bodyPr>
            <a:normAutofit/>
          </a:bodyPr>
          <a:lstStyle/>
          <a:p>
            <a:endParaRPr lang="en-US" sz="2400" dirty="0" smtClean="0">
              <a:latin typeface="Arial" panose="020B0604020202020204" pitchFamily="34" charset="0"/>
            </a:endParaRPr>
          </a:p>
          <a:p>
            <a:r>
              <a:rPr lang="en-US" sz="2400" dirty="0" smtClean="0">
                <a:latin typeface="Arial" panose="020B0604020202020204" pitchFamily="34" charset="0"/>
              </a:rPr>
              <a:t>The</a:t>
            </a:r>
            <a:r>
              <a:rPr lang="en-US" sz="2400" dirty="0" smtClean="0">
                <a:latin typeface="Calibri" panose="020F0502020204030204" pitchFamily="34" charset="0"/>
              </a:rPr>
              <a:t> </a:t>
            </a:r>
            <a:r>
              <a:rPr lang="en-US" sz="2400" dirty="0" smtClean="0">
                <a:latin typeface="Arial" panose="020B0604020202020204" pitchFamily="34" charset="0"/>
              </a:rPr>
              <a:t>therapeutic strategies :employed for hypophysitis addresses one or both of the following issues:</a:t>
            </a:r>
          </a:p>
          <a:p>
            <a:pPr marL="0" indent="0">
              <a:buNone/>
            </a:pPr>
            <a:r>
              <a:rPr lang="en-US" sz="2400" dirty="0" smtClean="0">
                <a:solidFill>
                  <a:srgbClr val="FFFF00"/>
                </a:solidFill>
                <a:latin typeface="Arial" panose="020B0604020202020204" pitchFamily="34" charset="0"/>
              </a:rPr>
              <a:t>    </a:t>
            </a:r>
          </a:p>
          <a:p>
            <a:pPr marL="0" indent="0">
              <a:buNone/>
            </a:pPr>
            <a:r>
              <a:rPr lang="en-US" sz="2400" dirty="0" smtClean="0">
                <a:solidFill>
                  <a:srgbClr val="FFFF00"/>
                </a:solidFill>
                <a:latin typeface="Arial" panose="020B0604020202020204" pitchFamily="34" charset="0"/>
              </a:rPr>
              <a:t>   1) Treatment of hormonal abnormalities</a:t>
            </a:r>
          </a:p>
          <a:p>
            <a:pPr marL="0" indent="0">
              <a:buNone/>
            </a:pPr>
            <a:r>
              <a:rPr lang="en-US" sz="2400" dirty="0" smtClean="0">
                <a:latin typeface="Arial" panose="020B0604020202020204" pitchFamily="34" charset="0"/>
              </a:rPr>
              <a:t>    </a:t>
            </a:r>
          </a:p>
          <a:p>
            <a:pPr marL="0" indent="0">
              <a:buNone/>
            </a:pPr>
            <a:r>
              <a:rPr lang="en-US" sz="2400" dirty="0" smtClean="0">
                <a:solidFill>
                  <a:srgbClr val="FFFF00"/>
                </a:solidFill>
                <a:latin typeface="Arial" panose="020B0604020202020204" pitchFamily="34" charset="0"/>
              </a:rPr>
              <a:t>   2</a:t>
            </a:r>
            <a:r>
              <a:rPr lang="en-US" sz="2400" dirty="0">
                <a:solidFill>
                  <a:srgbClr val="FFFF00"/>
                </a:solidFill>
                <a:latin typeface="Arial" panose="020B0604020202020204" pitchFamily="34" charset="0"/>
              </a:rPr>
              <a:t>) Alleviation of neurological and mass </a:t>
            </a:r>
            <a:r>
              <a:rPr lang="en-US" sz="2400" dirty="0" smtClean="0">
                <a:solidFill>
                  <a:srgbClr val="FFFF00"/>
                </a:solidFill>
                <a:latin typeface="Arial" panose="020B0604020202020204" pitchFamily="34" charset="0"/>
              </a:rPr>
              <a:t>effects</a:t>
            </a:r>
            <a:endParaRPr lang="en-US" sz="2400" dirty="0">
              <a:latin typeface="Arial" panose="020B0604020202020204" pitchFamily="34" charset="0"/>
            </a:endParaRPr>
          </a:p>
          <a:p>
            <a:pPr lvl="0">
              <a:buClr>
                <a:srgbClr val="B31166">
                  <a:lumMod val="60000"/>
                  <a:lumOff val="40000"/>
                </a:srgbClr>
              </a:buClr>
            </a:pPr>
            <a:endParaRPr lang="en-US" dirty="0"/>
          </a:p>
        </p:txBody>
      </p:sp>
    </p:spTree>
    <p:extLst>
      <p:ext uri="{BB962C8B-B14F-4D97-AF65-F5344CB8AC3E}">
        <p14:creationId xmlns:p14="http://schemas.microsoft.com/office/powerpoint/2010/main" val="6907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404730"/>
            <a:ext cx="9962253" cy="4843670"/>
          </a:xfrm>
        </p:spPr>
        <p:txBody>
          <a:bodyPr/>
          <a:lstStyle/>
          <a:p>
            <a:pPr lvl="0">
              <a:buClr>
                <a:srgbClr val="B31166">
                  <a:lumMod val="60000"/>
                  <a:lumOff val="40000"/>
                </a:srgbClr>
              </a:buClr>
            </a:pPr>
            <a:r>
              <a:rPr lang="en-US" sz="2400" dirty="0" smtClean="0">
                <a:solidFill>
                  <a:srgbClr val="FFFF00"/>
                </a:solidFill>
                <a:latin typeface="Arial" panose="020B0604020202020204" pitchFamily="34" charset="0"/>
                <a:cs typeface="Arial" panose="020B0604020202020204" pitchFamily="34" charset="0"/>
              </a:rPr>
              <a:t>AI</a:t>
            </a:r>
            <a:r>
              <a:rPr lang="en-US" sz="2400" dirty="0" smtClean="0">
                <a:solidFill>
                  <a:prstClr val="white"/>
                </a:solidFill>
                <a:latin typeface="Arial" panose="020B0604020202020204" pitchFamily="34" charset="0"/>
                <a:cs typeface="Arial" panose="020B0604020202020204" pitchFamily="34" charset="0"/>
              </a:rPr>
              <a:t> </a:t>
            </a:r>
            <a:r>
              <a:rPr lang="en-US" sz="2400" dirty="0">
                <a:solidFill>
                  <a:prstClr val="white"/>
                </a:solidFill>
                <a:latin typeface="Arial" panose="020B0604020202020204" pitchFamily="34" charset="0"/>
                <a:cs typeface="Arial" panose="020B0604020202020204" pitchFamily="34" charset="0"/>
              </a:rPr>
              <a:t>is treated with hydrocortisone 15 to 20 mg </a:t>
            </a:r>
          </a:p>
          <a:p>
            <a:pPr lvl="0">
              <a:buClr>
                <a:srgbClr val="B31166">
                  <a:lumMod val="60000"/>
                  <a:lumOff val="40000"/>
                </a:srgbClr>
              </a:buClr>
            </a:pPr>
            <a:r>
              <a:rPr lang="en-US" sz="2400" dirty="0">
                <a:solidFill>
                  <a:srgbClr val="FFFF00"/>
                </a:solidFill>
                <a:latin typeface="Arial" panose="020B0604020202020204" pitchFamily="34" charset="0"/>
                <a:cs typeface="Arial" panose="020B0604020202020204" pitchFamily="34" charset="0"/>
              </a:rPr>
              <a:t>Central hypothyroidism </a:t>
            </a:r>
            <a:r>
              <a:rPr lang="en-US" sz="2400" dirty="0">
                <a:solidFill>
                  <a:prstClr val="white"/>
                </a:solidFill>
                <a:latin typeface="Arial" panose="020B0604020202020204" pitchFamily="34" charset="0"/>
                <a:cs typeface="Arial" panose="020B0604020202020204" pitchFamily="34" charset="0"/>
              </a:rPr>
              <a:t>is treated with levothyroxine  and the biochemical follow-up should be via measurement of free thyroxine levels, with a goal level of mid to upper half of the reference range </a:t>
            </a:r>
          </a:p>
          <a:p>
            <a:pPr lvl="0">
              <a:buClr>
                <a:srgbClr val="B31166">
                  <a:lumMod val="60000"/>
                  <a:lumOff val="40000"/>
                </a:srgbClr>
              </a:buClr>
            </a:pPr>
            <a:r>
              <a:rPr lang="en-US" sz="2400" dirty="0">
                <a:solidFill>
                  <a:prstClr val="white"/>
                </a:solidFill>
                <a:latin typeface="Arial" panose="020B0604020202020204" pitchFamily="34" charset="0"/>
                <a:cs typeface="Arial" panose="020B0604020202020204" pitchFamily="34" charset="0"/>
              </a:rPr>
              <a:t>Testosterone replacement is necessary for male  patients with central </a:t>
            </a:r>
            <a:r>
              <a:rPr lang="en-US" sz="2400" dirty="0">
                <a:solidFill>
                  <a:srgbClr val="FFFF00"/>
                </a:solidFill>
                <a:latin typeface="Arial" panose="020B0604020202020204" pitchFamily="34" charset="0"/>
                <a:cs typeface="Arial" panose="020B0604020202020204" pitchFamily="34" charset="0"/>
              </a:rPr>
              <a:t>hypogonadism</a:t>
            </a:r>
            <a:r>
              <a:rPr lang="en-US" sz="2400" dirty="0">
                <a:solidFill>
                  <a:prstClr val="white"/>
                </a:solidFill>
                <a:latin typeface="Arial" panose="020B0604020202020204" pitchFamily="34" charset="0"/>
                <a:cs typeface="Arial" panose="020B0604020202020204" pitchFamily="34" charset="0"/>
              </a:rPr>
              <a:t> in order to improve bone mineral density, libido, sexual  function, maintenance of muscle mass, strength, and prevention of anaemia </a:t>
            </a:r>
          </a:p>
          <a:p>
            <a:endParaRPr lang="en-US" dirty="0"/>
          </a:p>
        </p:txBody>
      </p:sp>
    </p:spTree>
    <p:extLst>
      <p:ext uri="{BB962C8B-B14F-4D97-AF65-F5344CB8AC3E}">
        <p14:creationId xmlns:p14="http://schemas.microsoft.com/office/powerpoint/2010/main" val="883940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4158" y="1219200"/>
            <a:ext cx="10124660" cy="5029199"/>
          </a:xfrm>
        </p:spPr>
        <p:txBody>
          <a:bodyPr>
            <a:normAutofit/>
          </a:bodyPr>
          <a:lstStyle/>
          <a:p>
            <a:r>
              <a:rPr lang="en-US" dirty="0">
                <a:latin typeface="Arial" panose="020B0604020202020204" pitchFamily="34" charset="0"/>
              </a:rPr>
              <a:t>I</a:t>
            </a:r>
            <a:r>
              <a:rPr lang="en-US" dirty="0" smtClean="0">
                <a:latin typeface="Arial" panose="020B0604020202020204" pitchFamily="34" charset="0"/>
              </a:rPr>
              <a:t>n </a:t>
            </a:r>
            <a:r>
              <a:rPr lang="en-US" dirty="0">
                <a:solidFill>
                  <a:srgbClr val="FFFF00"/>
                </a:solidFill>
                <a:latin typeface="Arial" panose="020B0604020202020204" pitchFamily="34" charset="0"/>
              </a:rPr>
              <a:t>premenopausal women </a:t>
            </a:r>
            <a:r>
              <a:rPr lang="en-US" dirty="0">
                <a:latin typeface="Arial" panose="020B0604020202020204" pitchFamily="34" charset="0"/>
              </a:rPr>
              <a:t>with </a:t>
            </a:r>
            <a:r>
              <a:rPr lang="en-US" dirty="0" smtClean="0">
                <a:latin typeface="Arial" panose="020B0604020202020204" pitchFamily="34" charset="0"/>
              </a:rPr>
              <a:t>central </a:t>
            </a:r>
            <a:r>
              <a:rPr lang="en-US" dirty="0" smtClean="0">
                <a:latin typeface="Calibri" panose="020F0502020204030204" pitchFamily="34" charset="0"/>
              </a:rPr>
              <a:t> </a:t>
            </a:r>
            <a:r>
              <a:rPr lang="en-US" dirty="0">
                <a:latin typeface="Arial" panose="020B0604020202020204" pitchFamily="34" charset="0"/>
              </a:rPr>
              <a:t>hypogonadism, hormone replacement therapy should be provided (combined oestrogen </a:t>
            </a:r>
            <a:r>
              <a:rPr lang="en-US" dirty="0" smtClean="0">
                <a:latin typeface="Arial" panose="020B0604020202020204" pitchFamily="34" charset="0"/>
              </a:rPr>
              <a:t>–</a:t>
            </a:r>
            <a:r>
              <a:rPr lang="en-US" dirty="0" smtClean="0">
                <a:latin typeface="Calibri" panose="020F0502020204030204" pitchFamily="34" charset="0"/>
              </a:rPr>
              <a:t> </a:t>
            </a:r>
            <a:r>
              <a:rPr lang="en-US" dirty="0">
                <a:latin typeface="Arial" panose="020B0604020202020204" pitchFamily="34" charset="0"/>
              </a:rPr>
              <a:t>progestin formulations for women with intact uterus and oestrogen-only formulations for </a:t>
            </a:r>
            <a:r>
              <a:rPr lang="en-US" dirty="0" smtClean="0">
                <a:latin typeface="Arial" panose="020B0604020202020204" pitchFamily="34" charset="0"/>
              </a:rPr>
              <a:t>those</a:t>
            </a:r>
            <a:r>
              <a:rPr lang="en-US" dirty="0" smtClean="0">
                <a:latin typeface="Calibri" panose="020F0502020204030204" pitchFamily="34" charset="0"/>
              </a:rPr>
              <a:t> </a:t>
            </a:r>
            <a:r>
              <a:rPr lang="en-US" dirty="0">
                <a:latin typeface="Arial" panose="020B0604020202020204" pitchFamily="34" charset="0"/>
              </a:rPr>
              <a:t>who have undergone hysterectomy) </a:t>
            </a:r>
            <a:r>
              <a:rPr lang="en-US" dirty="0" smtClean="0">
                <a:latin typeface="Arial" panose="020B0604020202020204" pitchFamily="34" charset="0"/>
              </a:rPr>
              <a:t>.</a:t>
            </a:r>
          </a:p>
          <a:p>
            <a:r>
              <a:rPr lang="en-US" dirty="0" smtClean="0">
                <a:latin typeface="Arial" panose="020B0604020202020204" pitchFamily="34" charset="0"/>
              </a:rPr>
              <a:t> </a:t>
            </a:r>
            <a:r>
              <a:rPr lang="en-US" dirty="0">
                <a:solidFill>
                  <a:srgbClr val="FFFF00"/>
                </a:solidFill>
                <a:latin typeface="Arial" panose="020B0604020202020204" pitchFamily="34" charset="0"/>
              </a:rPr>
              <a:t>GH replacement </a:t>
            </a:r>
            <a:r>
              <a:rPr lang="en-US" dirty="0">
                <a:latin typeface="Arial" panose="020B0604020202020204" pitchFamily="34" charset="0"/>
              </a:rPr>
              <a:t>could be considered in patients </a:t>
            </a:r>
            <a:r>
              <a:rPr lang="en-US" dirty="0" smtClean="0">
                <a:latin typeface="Arial" panose="020B0604020202020204" pitchFamily="34" charset="0"/>
              </a:rPr>
              <a:t>with proven </a:t>
            </a:r>
            <a:r>
              <a:rPr lang="en-US" dirty="0">
                <a:latin typeface="Arial" panose="020B0604020202020204" pitchFamily="34" charset="0"/>
              </a:rPr>
              <a:t>GH deficiency, with a starting dose of 0.2 – 0.4 mg/day in patients &lt;60 years of age </a:t>
            </a:r>
            <a:r>
              <a:rPr lang="en-US" dirty="0" smtClean="0">
                <a:latin typeface="Arial" panose="020B0604020202020204" pitchFamily="34" charset="0"/>
              </a:rPr>
              <a:t>and </a:t>
            </a:r>
            <a:r>
              <a:rPr lang="en-US" dirty="0" smtClean="0">
                <a:latin typeface="Calibri" panose="020F0502020204030204" pitchFamily="34" charset="0"/>
              </a:rPr>
              <a:t> </a:t>
            </a:r>
            <a:r>
              <a:rPr lang="en-US" dirty="0">
                <a:latin typeface="Arial" panose="020B0604020202020204" pitchFamily="34" charset="0"/>
              </a:rPr>
              <a:t>0.1-0.2 mg/day in patients &gt;60 years of age </a:t>
            </a:r>
            <a:r>
              <a:rPr lang="en-US" dirty="0" smtClean="0">
                <a:latin typeface="Arial" panose="020B0604020202020204" pitchFamily="34" charset="0"/>
              </a:rPr>
              <a:t>.</a:t>
            </a:r>
          </a:p>
          <a:p>
            <a:r>
              <a:rPr lang="en-US" dirty="0" smtClean="0">
                <a:latin typeface="Arial" panose="020B0604020202020204" pitchFamily="34" charset="0"/>
              </a:rPr>
              <a:t> </a:t>
            </a:r>
            <a:r>
              <a:rPr lang="en-US" dirty="0">
                <a:solidFill>
                  <a:srgbClr val="FFFF00"/>
                </a:solidFill>
                <a:latin typeface="Arial" panose="020B0604020202020204" pitchFamily="34" charset="0"/>
              </a:rPr>
              <a:t>Central DI </a:t>
            </a:r>
            <a:r>
              <a:rPr lang="en-US" dirty="0">
                <a:latin typeface="Arial" panose="020B0604020202020204" pitchFamily="34" charset="0"/>
              </a:rPr>
              <a:t>can be treated with desmopressin</a:t>
            </a:r>
            <a:r>
              <a:rPr lang="en-US" dirty="0" smtClean="0">
                <a:latin typeface="Arial" panose="020B0604020202020204" pitchFamily="34" charset="0"/>
              </a:rPr>
              <a:t>,</a:t>
            </a:r>
            <a:r>
              <a:rPr lang="en-US" dirty="0" smtClean="0">
                <a:latin typeface="Calibri" panose="020F0502020204030204" pitchFamily="34" charset="0"/>
              </a:rPr>
              <a:t> </a:t>
            </a:r>
            <a:r>
              <a:rPr lang="en-US" dirty="0">
                <a:latin typeface="Arial" panose="020B0604020202020204" pitchFamily="34" charset="0"/>
              </a:rPr>
              <a:t>but in some instances, partial DI might not bother the patient much and no treatment may </a:t>
            </a:r>
            <a:r>
              <a:rPr lang="en-US" dirty="0" smtClean="0">
                <a:latin typeface="Arial" panose="020B0604020202020204" pitchFamily="34" charset="0"/>
              </a:rPr>
              <a:t>be </a:t>
            </a:r>
            <a:r>
              <a:rPr lang="en-US" dirty="0" smtClean="0">
                <a:latin typeface="Calibri" panose="020F0502020204030204" pitchFamily="34" charset="0"/>
              </a:rPr>
              <a:t> </a:t>
            </a:r>
            <a:r>
              <a:rPr lang="en-US" dirty="0">
                <a:latin typeface="Arial" panose="020B0604020202020204" pitchFamily="34" charset="0"/>
              </a:rPr>
              <a:t>necessary </a:t>
            </a:r>
            <a:r>
              <a:rPr lang="en-US" dirty="0" smtClean="0">
                <a:latin typeface="Arial" panose="020B0604020202020204" pitchFamily="34" charset="0"/>
              </a:rPr>
              <a:t>. </a:t>
            </a:r>
          </a:p>
          <a:p>
            <a:r>
              <a:rPr lang="en-US" dirty="0" smtClean="0">
                <a:latin typeface="Arial" panose="020B0604020202020204" pitchFamily="34" charset="0"/>
              </a:rPr>
              <a:t>Symptomatic</a:t>
            </a:r>
            <a:r>
              <a:rPr lang="en-US" dirty="0" smtClean="0">
                <a:latin typeface="Calibri" panose="020F0502020204030204" pitchFamily="34" charset="0"/>
              </a:rPr>
              <a:t> </a:t>
            </a:r>
            <a:r>
              <a:rPr lang="en-US" dirty="0">
                <a:solidFill>
                  <a:srgbClr val="FFFF00"/>
                </a:solidFill>
                <a:latin typeface="Arial" panose="020B0604020202020204" pitchFamily="34" charset="0"/>
              </a:rPr>
              <a:t>hyperprolactinaemia</a:t>
            </a:r>
            <a:r>
              <a:rPr lang="en-US" dirty="0">
                <a:latin typeface="Arial" panose="020B0604020202020204" pitchFamily="34" charset="0"/>
              </a:rPr>
              <a:t> is treated with dopamine agonists (cabergoline, bromocriptine) and </a:t>
            </a:r>
            <a:r>
              <a:rPr lang="en-US" dirty="0" smtClean="0">
                <a:latin typeface="Arial" panose="020B0604020202020204" pitchFamily="34" charset="0"/>
              </a:rPr>
              <a:t>the</a:t>
            </a:r>
            <a:r>
              <a:rPr lang="en-US" dirty="0" smtClean="0">
                <a:latin typeface="Calibri" panose="020F0502020204030204" pitchFamily="34" charset="0"/>
              </a:rPr>
              <a:t> </a:t>
            </a:r>
            <a:r>
              <a:rPr lang="en-US" dirty="0">
                <a:latin typeface="Arial" panose="020B0604020202020204" pitchFamily="34" charset="0"/>
              </a:rPr>
              <a:t>dosage adjusted based on serum prolactin levels </a:t>
            </a:r>
            <a:r>
              <a:rPr lang="en-US" dirty="0" smtClean="0">
                <a:latin typeface="Arial" panose="020B0604020202020204" pitchFamily="34" charset="0"/>
              </a:rPr>
              <a:t>.</a:t>
            </a:r>
            <a:endParaRPr lang="en-US" dirty="0"/>
          </a:p>
        </p:txBody>
      </p:sp>
    </p:spTree>
    <p:extLst>
      <p:ext uri="{BB962C8B-B14F-4D97-AF65-F5344CB8AC3E}">
        <p14:creationId xmlns:p14="http://schemas.microsoft.com/office/powerpoint/2010/main" val="195594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14179"/>
            <a:ext cx="9404723" cy="1400530"/>
          </a:xfrm>
        </p:spPr>
        <p:txBody>
          <a:bodyPr/>
          <a:lstStyle/>
          <a:p>
            <a:r>
              <a:rPr lang="en-US" sz="6000" b="1" dirty="0" smtClean="0">
                <a:solidFill>
                  <a:srgbClr val="FFFF00"/>
                </a:solidFill>
              </a:rPr>
              <a:t>AGENDA:</a:t>
            </a:r>
            <a:endParaRPr lang="en-US" sz="6000" b="1" dirty="0">
              <a:solidFill>
                <a:srgbClr val="FFFF00"/>
              </a:solidFill>
            </a:endParaRPr>
          </a:p>
        </p:txBody>
      </p:sp>
      <p:sp>
        <p:nvSpPr>
          <p:cNvPr id="3" name="Content Placeholder 2"/>
          <p:cNvSpPr>
            <a:spLocks noGrp="1"/>
          </p:cNvSpPr>
          <p:nvPr>
            <p:ph idx="1"/>
          </p:nvPr>
        </p:nvSpPr>
        <p:spPr>
          <a:xfrm>
            <a:off x="646112" y="1484244"/>
            <a:ext cx="10445958" cy="5102086"/>
          </a:xfrm>
        </p:spPr>
        <p:txBody>
          <a:bodyPr>
            <a:noAutofit/>
          </a:bodyPr>
          <a:lstStyle/>
          <a:p>
            <a:r>
              <a:rPr lang="en-US" sz="2800" dirty="0" smtClean="0">
                <a:latin typeface="Arial" panose="020B0604020202020204" pitchFamily="34" charset="0"/>
              </a:rPr>
              <a:t>Introduction</a:t>
            </a:r>
          </a:p>
          <a:p>
            <a:r>
              <a:rPr lang="en-US" sz="2800" dirty="0">
                <a:solidFill>
                  <a:srgbClr val="FFFF00"/>
                </a:solidFill>
                <a:latin typeface="Arial" panose="020B0604020202020204" pitchFamily="34" charset="0"/>
              </a:rPr>
              <a:t>Classification of </a:t>
            </a:r>
            <a:r>
              <a:rPr lang="en-US" sz="2800" dirty="0" smtClean="0">
                <a:solidFill>
                  <a:srgbClr val="FFFF00"/>
                </a:solidFill>
                <a:latin typeface="Arial" panose="020B0604020202020204" pitchFamily="34" charset="0"/>
              </a:rPr>
              <a:t>hypophysitis</a:t>
            </a:r>
          </a:p>
          <a:p>
            <a:r>
              <a:rPr lang="en-US" sz="2800" i="1" dirty="0">
                <a:latin typeface="Arial" panose="020B0604020202020204" pitchFamily="34" charset="0"/>
              </a:rPr>
              <a:t>Novel causes of secondary </a:t>
            </a:r>
            <a:r>
              <a:rPr lang="en-US" sz="2800" i="1" dirty="0" smtClean="0">
                <a:latin typeface="Arial" panose="020B0604020202020204" pitchFamily="34" charset="0"/>
              </a:rPr>
              <a:t>hypophysitis</a:t>
            </a:r>
          </a:p>
          <a:p>
            <a:r>
              <a:rPr lang="en-US" sz="2800" dirty="0">
                <a:latin typeface="Arial" panose="020B0604020202020204" pitchFamily="34" charset="0"/>
              </a:rPr>
              <a:t>Clinical features of </a:t>
            </a:r>
            <a:r>
              <a:rPr lang="en-US" sz="2800" dirty="0" smtClean="0">
                <a:latin typeface="Arial" panose="020B0604020202020204" pitchFamily="34" charset="0"/>
              </a:rPr>
              <a:t>hypophysitis</a:t>
            </a:r>
          </a:p>
          <a:p>
            <a:r>
              <a:rPr lang="en-US" sz="2800" dirty="0">
                <a:latin typeface="Arial" panose="020B0604020202020204" pitchFamily="34" charset="0"/>
              </a:rPr>
              <a:t>Diagnosis 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Treatment </a:t>
            </a:r>
            <a:r>
              <a:rPr lang="en-US" sz="2800" dirty="0">
                <a:latin typeface="Arial" panose="020B0604020202020204" pitchFamily="34" charset="0"/>
              </a:rPr>
              <a:t>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Summary</a:t>
            </a:r>
            <a:r>
              <a:rPr lang="en-US" sz="2800" dirty="0">
                <a:latin typeface="Arial" panose="020B0604020202020204" pitchFamily="34" charset="0"/>
              </a:rPr>
              <a:t>: Challenges and Future </a:t>
            </a:r>
            <a:r>
              <a:rPr lang="en-US" sz="2800" dirty="0" smtClean="0">
                <a:latin typeface="Arial" panose="020B0604020202020204" pitchFamily="34" charset="0"/>
              </a:rPr>
              <a:t>directions</a:t>
            </a:r>
          </a:p>
          <a:p>
            <a:r>
              <a:rPr lang="en-US" sz="2800" dirty="0" smtClean="0">
                <a:latin typeface="Arial" panose="020B0604020202020204" pitchFamily="34" charset="0"/>
              </a:rPr>
              <a:t>Practice </a:t>
            </a:r>
            <a:r>
              <a:rPr lang="en-US" sz="2800" dirty="0">
                <a:latin typeface="Arial" panose="020B0604020202020204" pitchFamily="34" charset="0"/>
              </a:rPr>
              <a:t>Points</a:t>
            </a:r>
            <a:endParaRPr lang="en-US" sz="2800" dirty="0"/>
          </a:p>
        </p:txBody>
      </p:sp>
    </p:spTree>
    <p:extLst>
      <p:ext uri="{BB962C8B-B14F-4D97-AF65-F5344CB8AC3E}">
        <p14:creationId xmlns:p14="http://schemas.microsoft.com/office/powerpoint/2010/main" val="947122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378" y="927101"/>
            <a:ext cx="10535477" cy="5525604"/>
          </a:xfrm>
        </p:spPr>
        <p:txBody>
          <a:bodyPr>
            <a:normAutofit/>
          </a:bodyPr>
          <a:lstStyle/>
          <a:p>
            <a:pPr marL="0" indent="0">
              <a:buNone/>
            </a:pPr>
            <a:r>
              <a:rPr lang="en-US" sz="3600" dirty="0" smtClean="0">
                <a:solidFill>
                  <a:srgbClr val="FFFF00"/>
                </a:solidFill>
                <a:latin typeface="Arial" panose="020B0604020202020204" pitchFamily="34" charset="0"/>
              </a:rPr>
              <a:t>  Immunosuppressive therapy: </a:t>
            </a:r>
          </a:p>
          <a:p>
            <a:r>
              <a:rPr lang="en-US" sz="2400" dirty="0" smtClean="0">
                <a:latin typeface="Arial" panose="020B0604020202020204" pitchFamily="34" charset="0"/>
              </a:rPr>
              <a:t> </a:t>
            </a:r>
            <a:r>
              <a:rPr lang="en-US" sz="2400" dirty="0">
                <a:latin typeface="Arial" panose="020B0604020202020204" pitchFamily="34" charset="0"/>
              </a:rPr>
              <a:t>for patients with rapid onset of neurological </a:t>
            </a:r>
            <a:r>
              <a:rPr lang="en-US" sz="2400" dirty="0" smtClean="0">
                <a:latin typeface="Arial" panose="020B0604020202020204" pitchFamily="34" charset="0"/>
              </a:rPr>
              <a:t>symptoms </a:t>
            </a:r>
            <a:r>
              <a:rPr lang="en-US" sz="2400" dirty="0" smtClean="0">
                <a:latin typeface="Calibri" panose="020F0502020204030204" pitchFamily="34" charset="0"/>
              </a:rPr>
              <a:t> </a:t>
            </a:r>
            <a:r>
              <a:rPr lang="en-US" sz="2400" dirty="0">
                <a:latin typeface="Arial" panose="020B0604020202020204" pitchFamily="34" charset="0"/>
              </a:rPr>
              <a:t>and mass effects due to pituitary enlargement. </a:t>
            </a:r>
            <a:endParaRPr lang="en-US" sz="2400" dirty="0" smtClean="0">
              <a:latin typeface="Arial" panose="020B0604020202020204" pitchFamily="34" charset="0"/>
            </a:endParaRPr>
          </a:p>
          <a:p>
            <a:r>
              <a:rPr lang="en-US" sz="2400" dirty="0" smtClean="0">
                <a:latin typeface="Arial" panose="020B0604020202020204" pitchFamily="34" charset="0"/>
              </a:rPr>
              <a:t>Immunosuppressive drugs have demonstrated efficacy in reducing </a:t>
            </a:r>
            <a:r>
              <a:rPr lang="en-US" sz="2400" dirty="0">
                <a:latin typeface="Arial" panose="020B0604020202020204" pitchFamily="34" charset="0"/>
              </a:rPr>
              <a:t>pituitary swelling, and with restoring pituitary </a:t>
            </a:r>
            <a:r>
              <a:rPr lang="en-US" sz="2400" dirty="0" smtClean="0">
                <a:latin typeface="Arial" panose="020B0604020202020204" pitchFamily="34" charset="0"/>
              </a:rPr>
              <a:t>function. </a:t>
            </a:r>
          </a:p>
          <a:p>
            <a:pPr marL="0" indent="0">
              <a:buNone/>
            </a:pPr>
            <a:r>
              <a:rPr lang="en-US" sz="3200" dirty="0" smtClean="0">
                <a:solidFill>
                  <a:srgbClr val="FFC000"/>
                </a:solidFill>
                <a:latin typeface="Arial" panose="020B0604020202020204" pitchFamily="34" charset="0"/>
              </a:rPr>
              <a:t>   Glucocorticoids</a:t>
            </a:r>
            <a:r>
              <a:rPr lang="en-US" sz="3200" dirty="0" smtClean="0">
                <a:latin typeface="Calibri" panose="020F0502020204030204" pitchFamily="34" charset="0"/>
              </a:rPr>
              <a:t> </a:t>
            </a:r>
            <a:r>
              <a:rPr lang="en-US" sz="3200" dirty="0" smtClean="0">
                <a:latin typeface="Arial" panose="020B0604020202020204" pitchFamily="34" charset="0"/>
              </a:rPr>
              <a:t>:</a:t>
            </a:r>
          </a:p>
          <a:p>
            <a:r>
              <a:rPr lang="en-US" sz="2400" dirty="0" smtClean="0">
                <a:latin typeface="Arial" panose="020B0604020202020204" pitchFamily="34" charset="0"/>
              </a:rPr>
              <a:t> </a:t>
            </a:r>
            <a:r>
              <a:rPr lang="en-US" sz="2400" dirty="0">
                <a:latin typeface="Arial" panose="020B0604020202020204" pitchFamily="34" charset="0"/>
              </a:rPr>
              <a:t>first-line immunosuppressive agents </a:t>
            </a:r>
          </a:p>
          <a:p>
            <a:r>
              <a:rPr lang="en-US" sz="2400" dirty="0" smtClean="0">
                <a:latin typeface="Arial" panose="020B0604020202020204" pitchFamily="34" charset="0"/>
              </a:rPr>
              <a:t> </a:t>
            </a:r>
            <a:r>
              <a:rPr lang="en-US" sz="2400" dirty="0">
                <a:latin typeface="Arial" panose="020B0604020202020204" pitchFamily="34" charset="0"/>
              </a:rPr>
              <a:t>as monotherapy or in combination with </a:t>
            </a:r>
            <a:r>
              <a:rPr lang="en-US" sz="2400" dirty="0" smtClean="0">
                <a:latin typeface="Arial" panose="020B0604020202020204" pitchFamily="34" charset="0"/>
              </a:rPr>
              <a:t>other </a:t>
            </a:r>
            <a:r>
              <a:rPr lang="fr-FR" sz="2400" dirty="0" smtClean="0">
                <a:latin typeface="Calibri" panose="020F0502020204030204" pitchFamily="34" charset="0"/>
              </a:rPr>
              <a:t> </a:t>
            </a:r>
            <a:r>
              <a:rPr lang="fr-FR" sz="2400" dirty="0">
                <a:latin typeface="Arial" panose="020B0604020202020204" pitchFamily="34" charset="0"/>
              </a:rPr>
              <a:t>immunosuppressive agents </a:t>
            </a:r>
            <a:endParaRPr lang="fr-FR" sz="2400" dirty="0" smtClean="0">
              <a:latin typeface="Arial" panose="020B0604020202020204" pitchFamily="34" charset="0"/>
            </a:endParaRPr>
          </a:p>
          <a:p>
            <a:r>
              <a:rPr lang="en-US" sz="2400" dirty="0">
                <a:latin typeface="Arial" panose="020B0604020202020204" pitchFamily="34" charset="0"/>
              </a:rPr>
              <a:t>Glucocorticoid therapy is less effective</a:t>
            </a:r>
            <a:r>
              <a:rPr lang="en-US" sz="2400" dirty="0">
                <a:latin typeface="Calibri" panose="020F0502020204030204" pitchFamily="34" charset="0"/>
              </a:rPr>
              <a:t> </a:t>
            </a:r>
            <a:r>
              <a:rPr lang="en-US" sz="2400" dirty="0">
                <a:latin typeface="Arial" panose="020B0604020202020204" pitchFamily="34" charset="0"/>
              </a:rPr>
              <a:t>in GHy and XHy .</a:t>
            </a:r>
          </a:p>
          <a:p>
            <a:endParaRPr lang="en-US" sz="2400" dirty="0"/>
          </a:p>
        </p:txBody>
      </p:sp>
    </p:spTree>
    <p:extLst>
      <p:ext uri="{BB962C8B-B14F-4D97-AF65-F5344CB8AC3E}">
        <p14:creationId xmlns:p14="http://schemas.microsoft.com/office/powerpoint/2010/main" val="4085173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8868" y="212034"/>
            <a:ext cx="10893288" cy="2181257"/>
          </a:xfrm>
          <a:prstGeom prst="rect">
            <a:avLst/>
          </a:prstGeom>
        </p:spPr>
      </p:pic>
      <p:sp>
        <p:nvSpPr>
          <p:cNvPr id="4" name="Content Placeholder 3"/>
          <p:cNvSpPr>
            <a:spLocks noGrp="1"/>
          </p:cNvSpPr>
          <p:nvPr>
            <p:ph idx="1"/>
          </p:nvPr>
        </p:nvSpPr>
        <p:spPr>
          <a:xfrm>
            <a:off x="728868" y="2796208"/>
            <a:ext cx="10893288" cy="3710609"/>
          </a:xfrm>
        </p:spPr>
        <p:txBody>
          <a:bodyPr>
            <a:normAutofit fontScale="92500" lnSpcReduction="10000"/>
          </a:bodyPr>
          <a:lstStyle/>
          <a:p>
            <a:pPr marL="0" indent="0">
              <a:buNone/>
            </a:pPr>
            <a:endParaRPr lang="en-US" dirty="0"/>
          </a:p>
          <a:p>
            <a:pPr marL="0" indent="0">
              <a:buNone/>
            </a:pPr>
            <a:r>
              <a:rPr lang="en-US" sz="2400" dirty="0">
                <a:solidFill>
                  <a:srgbClr val="FFFF00"/>
                </a:solidFill>
                <a:latin typeface="ThiemeArgo2011-Light"/>
              </a:rPr>
              <a:t>Objective: </a:t>
            </a:r>
            <a:r>
              <a:rPr lang="en-US" sz="2400" dirty="0">
                <a:latin typeface="ThiemeArgo2011-Light"/>
              </a:rPr>
              <a:t>To evaluate hypophysitis and pituitary function </a:t>
            </a:r>
            <a:r>
              <a:rPr lang="en-US" sz="2400" dirty="0" smtClean="0">
                <a:latin typeface="ThiemeArgo2011-Light"/>
              </a:rPr>
              <a:t>outcomes</a:t>
            </a:r>
          </a:p>
          <a:p>
            <a:pPr marL="0" indent="0">
              <a:buNone/>
            </a:pPr>
            <a:r>
              <a:rPr lang="en-US" sz="2400" dirty="0" smtClean="0">
                <a:solidFill>
                  <a:srgbClr val="FFFF00"/>
                </a:solidFill>
                <a:latin typeface="ThiemeArgo2011-Light"/>
              </a:rPr>
              <a:t>Design</a:t>
            </a:r>
            <a:r>
              <a:rPr lang="en-US" sz="2400" dirty="0">
                <a:latin typeface="ThiemeArgo2011-Light"/>
              </a:rPr>
              <a:t>: A prospective, double-arm study with a 2-year </a:t>
            </a:r>
            <a:r>
              <a:rPr lang="en-US" sz="2400" dirty="0" smtClean="0">
                <a:latin typeface="ThiemeArgo2011-Light"/>
              </a:rPr>
              <a:t>follow-up</a:t>
            </a:r>
            <a:r>
              <a:rPr lang="en-US" sz="2400" dirty="0">
                <a:latin typeface="ThiemeArgo2011-Light"/>
              </a:rPr>
              <a:t>,</a:t>
            </a:r>
            <a:r>
              <a:rPr lang="en-US" sz="2400" dirty="0" smtClean="0">
                <a:latin typeface="ThiemeArgo2011-Light"/>
              </a:rPr>
              <a:t> </a:t>
            </a:r>
            <a:r>
              <a:rPr lang="en-US" sz="2400" dirty="0">
                <a:latin typeface="ThiemeArgo2011-Light"/>
              </a:rPr>
              <a:t>Referral center for pituitary </a:t>
            </a:r>
            <a:r>
              <a:rPr lang="en-US" sz="2400" dirty="0" smtClean="0">
                <a:latin typeface="ThiemeArgo2011-Light"/>
              </a:rPr>
              <a:t>disease</a:t>
            </a:r>
            <a:endParaRPr lang="en-US" sz="2400" dirty="0">
              <a:latin typeface="ThiemeArgo2011-Light"/>
            </a:endParaRPr>
          </a:p>
          <a:p>
            <a:pPr marL="0" indent="0">
              <a:buNone/>
            </a:pPr>
            <a:r>
              <a:rPr lang="en-US" sz="2400" dirty="0">
                <a:solidFill>
                  <a:srgbClr val="FFFF00"/>
                </a:solidFill>
                <a:latin typeface="ThiemeArgo2011-Light"/>
              </a:rPr>
              <a:t>Patients: </a:t>
            </a:r>
            <a:r>
              <a:rPr lang="en-US" sz="2400" dirty="0" smtClean="0">
                <a:latin typeface="ThiemeArgo2011-Light"/>
              </a:rPr>
              <a:t>20 </a:t>
            </a:r>
            <a:r>
              <a:rPr lang="en-US" sz="2400" dirty="0">
                <a:latin typeface="ThiemeArgo2011-Light"/>
              </a:rPr>
              <a:t>PAH </a:t>
            </a:r>
            <a:r>
              <a:rPr lang="en-US" sz="2400" dirty="0" smtClean="0">
                <a:latin typeface="ThiemeArgo2011-Light"/>
              </a:rPr>
              <a:t>cases</a:t>
            </a:r>
            <a:endParaRPr lang="en-US" sz="2400" dirty="0">
              <a:latin typeface="ThiemeArgo2011-Light"/>
            </a:endParaRPr>
          </a:p>
          <a:p>
            <a:pPr marL="0" indent="0">
              <a:buNone/>
            </a:pPr>
            <a:r>
              <a:rPr lang="en-US" sz="2400" dirty="0">
                <a:solidFill>
                  <a:srgbClr val="FFFF00"/>
                </a:solidFill>
                <a:latin typeface="ThiemeArgo2011-Light"/>
              </a:rPr>
              <a:t>Interventions</a:t>
            </a:r>
            <a:r>
              <a:rPr lang="en-US" sz="2400" dirty="0">
                <a:latin typeface="ThiemeArgo2011-Light"/>
              </a:rPr>
              <a:t>: Oral prednisone 50 mg/d or conservative strategy by </a:t>
            </a:r>
            <a:r>
              <a:rPr lang="en-US" sz="2400" dirty="0" smtClean="0">
                <a:latin typeface="ThiemeArgo2011-Light"/>
              </a:rPr>
              <a:t>observation</a:t>
            </a:r>
            <a:endParaRPr lang="en-US" sz="2400" dirty="0">
              <a:latin typeface="ThiemeArgo2011-Light"/>
            </a:endParaRPr>
          </a:p>
          <a:p>
            <a:pPr marL="0" indent="0">
              <a:buNone/>
            </a:pPr>
            <a:r>
              <a:rPr lang="en-US" sz="2400" dirty="0">
                <a:solidFill>
                  <a:srgbClr val="FFFF00"/>
                </a:solidFill>
                <a:latin typeface="ThiemeArgo2011-Light"/>
              </a:rPr>
              <a:t>Main Outcome Measures: </a:t>
            </a:r>
            <a:r>
              <a:rPr lang="en-US" sz="2400" dirty="0">
                <a:latin typeface="ThiemeArgo2011-Light"/>
              </a:rPr>
              <a:t>Primary endpoint was </a:t>
            </a:r>
            <a:r>
              <a:rPr lang="en-US" sz="2400" dirty="0" smtClean="0">
                <a:latin typeface="ThiemeArgo2011-Light"/>
              </a:rPr>
              <a:t>the improvement/stabilization/worsening </a:t>
            </a:r>
            <a:r>
              <a:rPr lang="en-US" sz="2400" dirty="0">
                <a:latin typeface="ThiemeArgo2011-Light"/>
              </a:rPr>
              <a:t>of </a:t>
            </a:r>
            <a:r>
              <a:rPr lang="en-US" sz="2400" dirty="0" smtClean="0">
                <a:latin typeface="ThiemeArgo2011-Light"/>
              </a:rPr>
              <a:t>PAH from </a:t>
            </a:r>
            <a:r>
              <a:rPr lang="en-US" sz="2400" dirty="0">
                <a:latin typeface="ThiemeArgo2011-Light"/>
              </a:rPr>
              <a:t>baseline to a 2-year </a:t>
            </a:r>
            <a:r>
              <a:rPr lang="en-US" sz="2400" dirty="0" smtClean="0">
                <a:latin typeface="ThiemeArgo2011-Light"/>
              </a:rPr>
              <a:t>visit</a:t>
            </a:r>
          </a:p>
          <a:p>
            <a:pPr marL="0" indent="0">
              <a:buNone/>
            </a:pPr>
            <a:r>
              <a:rPr lang="en-US" sz="2400" dirty="0" smtClean="0">
                <a:latin typeface="ThiemeArgo2011-Light"/>
              </a:rPr>
              <a:t> </a:t>
            </a:r>
            <a:endParaRPr lang="en-US" sz="2400" dirty="0">
              <a:latin typeface="ThiemeArgo2011-Light"/>
            </a:endParaRPr>
          </a:p>
        </p:txBody>
      </p:sp>
      <p:sp>
        <p:nvSpPr>
          <p:cNvPr id="7" name="Rectangle 6"/>
          <p:cNvSpPr/>
          <p:nvPr/>
        </p:nvSpPr>
        <p:spPr>
          <a:xfrm>
            <a:off x="728868" y="360809"/>
            <a:ext cx="5645428" cy="338554"/>
          </a:xfrm>
          <a:prstGeom prst="rect">
            <a:avLst/>
          </a:prstGeom>
        </p:spPr>
        <p:txBody>
          <a:bodyPr wrap="square">
            <a:spAutoFit/>
          </a:bodyPr>
          <a:lstStyle/>
          <a:p>
            <a:r>
              <a:rPr lang="en-US" sz="1600" dirty="0">
                <a:solidFill>
                  <a:schemeClr val="bg1"/>
                </a:solidFill>
                <a:latin typeface="AdvOTebabd7da"/>
              </a:rPr>
              <a:t>J Clin Endocrinol Metab, October 2018, 103(10):3877</a:t>
            </a:r>
            <a:r>
              <a:rPr lang="en-US" sz="1600" dirty="0">
                <a:solidFill>
                  <a:schemeClr val="bg1"/>
                </a:solidFill>
                <a:latin typeface="AdvOTebabd7da+20"/>
              </a:rPr>
              <a:t>–</a:t>
            </a:r>
            <a:r>
              <a:rPr lang="en-US" sz="1600" dirty="0">
                <a:solidFill>
                  <a:schemeClr val="bg1"/>
                </a:solidFill>
                <a:latin typeface="AdvOTebabd7da"/>
              </a:rPr>
              <a:t>3889</a:t>
            </a:r>
            <a:endParaRPr lang="en-US" sz="1600" dirty="0">
              <a:solidFill>
                <a:schemeClr val="bg1"/>
              </a:solidFill>
            </a:endParaRPr>
          </a:p>
        </p:txBody>
      </p:sp>
    </p:spTree>
    <p:extLst>
      <p:ext uri="{BB962C8B-B14F-4D97-AF65-F5344CB8AC3E}">
        <p14:creationId xmlns:p14="http://schemas.microsoft.com/office/powerpoint/2010/main" val="2700514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5601" r="2428" b="1038"/>
          <a:stretch/>
        </p:blipFill>
        <p:spPr>
          <a:xfrm>
            <a:off x="3723862" y="278295"/>
            <a:ext cx="8176590" cy="6400801"/>
          </a:xfrm>
          <a:prstGeom prst="rect">
            <a:avLst/>
          </a:prstGeom>
        </p:spPr>
      </p:pic>
      <p:sp>
        <p:nvSpPr>
          <p:cNvPr id="5" name="Rectangle 4"/>
          <p:cNvSpPr/>
          <p:nvPr/>
        </p:nvSpPr>
        <p:spPr>
          <a:xfrm>
            <a:off x="132522" y="859449"/>
            <a:ext cx="3313043" cy="4524315"/>
          </a:xfrm>
          <a:prstGeom prst="rect">
            <a:avLst/>
          </a:prstGeom>
        </p:spPr>
        <p:txBody>
          <a:bodyPr wrap="square">
            <a:spAutoFit/>
          </a:bodyPr>
          <a:lstStyle/>
          <a:p>
            <a:r>
              <a:rPr lang="en-US" dirty="0">
                <a:latin typeface="AdvOT6c1def61.B"/>
              </a:rPr>
              <a:t>Figure </a:t>
            </a:r>
            <a:r>
              <a:rPr lang="en-US" dirty="0" smtClean="0">
                <a:latin typeface="AdvOT6c1def61.B"/>
              </a:rPr>
              <a:t>1</a:t>
            </a:r>
            <a:r>
              <a:rPr lang="en-US" dirty="0" smtClean="0">
                <a:latin typeface="AdvOTebabd7da"/>
              </a:rPr>
              <a:t>.</a:t>
            </a:r>
          </a:p>
          <a:p>
            <a:r>
              <a:rPr lang="en-US" dirty="0" smtClean="0">
                <a:latin typeface="AdvOTebabd7da"/>
              </a:rPr>
              <a:t>Two </a:t>
            </a:r>
            <a:r>
              <a:rPr lang="en-US" dirty="0">
                <a:latin typeface="AdvOTebabd7da"/>
              </a:rPr>
              <a:t>patients aged </a:t>
            </a:r>
            <a:r>
              <a:rPr lang="en-US" dirty="0">
                <a:latin typeface="AdvPS586B"/>
              </a:rPr>
              <a:t>.</a:t>
            </a:r>
            <a:r>
              <a:rPr lang="en-US" dirty="0">
                <a:latin typeface="AdvOTebabd7da"/>
              </a:rPr>
              <a:t>60 y were </a:t>
            </a:r>
            <a:r>
              <a:rPr lang="en-US" dirty="0" smtClean="0">
                <a:latin typeface="AdvOTebabd7da"/>
              </a:rPr>
              <a:t>affected by </a:t>
            </a:r>
            <a:r>
              <a:rPr lang="en-US" dirty="0">
                <a:latin typeface="AdvOTebabd7da"/>
              </a:rPr>
              <a:t>congestive heart failure as a result of arterial systemic hypertension, without signs </a:t>
            </a:r>
            <a:r>
              <a:rPr lang="en-US" dirty="0" smtClean="0">
                <a:latin typeface="AdvOTebabd7da"/>
              </a:rPr>
              <a:t>and symptoms of PAH-related ophthalmological/neurologic involvement. </a:t>
            </a:r>
            <a:r>
              <a:rPr lang="en-US" sz="800" dirty="0" smtClean="0">
                <a:latin typeface="AdvOTebabd7da"/>
              </a:rPr>
              <a:t>§</a:t>
            </a:r>
          </a:p>
          <a:p>
            <a:r>
              <a:rPr lang="en-US" dirty="0" smtClean="0">
                <a:latin typeface="AdvOTebabd7da"/>
              </a:rPr>
              <a:t>A single patient was</a:t>
            </a:r>
          </a:p>
          <a:p>
            <a:r>
              <a:rPr lang="en-US" dirty="0" smtClean="0">
                <a:latin typeface="AdvOTebabd7da"/>
              </a:rPr>
              <a:t>affected </a:t>
            </a:r>
            <a:r>
              <a:rPr lang="en-US" dirty="0">
                <a:latin typeface="AdvOTebabd7da"/>
              </a:rPr>
              <a:t>by isolated and slight hyperprolactinemia with a previous history of peptic ulcer</a:t>
            </a:r>
          </a:p>
          <a:p>
            <a:r>
              <a:rPr lang="en-US" dirty="0">
                <a:latin typeface="AdvOTebabd7da"/>
              </a:rPr>
              <a:t>disease and was conservatively managed after a cost-benefit analysis. </a:t>
            </a:r>
            <a:endParaRPr lang="en-US" dirty="0"/>
          </a:p>
        </p:txBody>
      </p:sp>
      <p:sp>
        <p:nvSpPr>
          <p:cNvPr id="6" name="Rectangle 5"/>
          <p:cNvSpPr/>
          <p:nvPr/>
        </p:nvSpPr>
        <p:spPr>
          <a:xfrm>
            <a:off x="132522" y="6094321"/>
            <a:ext cx="3591340" cy="584775"/>
          </a:xfrm>
          <a:prstGeom prst="rect">
            <a:avLst/>
          </a:prstGeom>
        </p:spPr>
        <p:txBody>
          <a:bodyPr wrap="square">
            <a:spAutoFit/>
          </a:bodyPr>
          <a:lstStyle/>
          <a:p>
            <a:r>
              <a:rPr lang="en-US" sz="1600" dirty="0">
                <a:latin typeface="AdvOTebabd7da"/>
              </a:rPr>
              <a:t>J Clin Endocrinol Metab, October 2018, 103(10):3877</a:t>
            </a:r>
            <a:r>
              <a:rPr lang="en-US" sz="1600" dirty="0">
                <a:latin typeface="AdvOTebabd7da+20"/>
              </a:rPr>
              <a:t>–</a:t>
            </a:r>
            <a:r>
              <a:rPr lang="en-US" sz="1600" dirty="0">
                <a:latin typeface="AdvOTebabd7da"/>
              </a:rPr>
              <a:t>3889</a:t>
            </a:r>
            <a:endParaRPr lang="en-US" sz="1600" dirty="0"/>
          </a:p>
        </p:txBody>
      </p:sp>
    </p:spTree>
    <p:extLst>
      <p:ext uri="{BB962C8B-B14F-4D97-AF65-F5344CB8AC3E}">
        <p14:creationId xmlns:p14="http://schemas.microsoft.com/office/powerpoint/2010/main" val="725555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5989"/>
          <a:stretch/>
        </p:blipFill>
        <p:spPr>
          <a:xfrm>
            <a:off x="530088" y="113081"/>
            <a:ext cx="11211338" cy="4326397"/>
          </a:xfrm>
          <a:prstGeom prst="rect">
            <a:avLst/>
          </a:prstGeom>
        </p:spPr>
      </p:pic>
      <p:sp>
        <p:nvSpPr>
          <p:cNvPr id="4" name="Rectangle 3"/>
          <p:cNvSpPr/>
          <p:nvPr/>
        </p:nvSpPr>
        <p:spPr>
          <a:xfrm>
            <a:off x="530088" y="4549676"/>
            <a:ext cx="11052312" cy="2308324"/>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 Observing </a:t>
            </a:r>
            <a:r>
              <a:rPr lang="en-US" dirty="0">
                <a:latin typeface="Arial" panose="020B0604020202020204" pitchFamily="34" charset="0"/>
                <a:cs typeface="Arial" panose="020B0604020202020204" pitchFamily="34" charset="0"/>
              </a:rPr>
              <a:t>the group of patients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who </a:t>
            </a:r>
            <a:r>
              <a:rPr lang="en-US" dirty="0">
                <a:solidFill>
                  <a:srgbClr val="FFFF00"/>
                </a:solidFill>
                <a:latin typeface="Arial" panose="020B0604020202020204" pitchFamily="34" charset="0"/>
                <a:cs typeface="Arial" panose="020B0604020202020204" pitchFamily="34" charset="0"/>
              </a:rPr>
              <a:t>underwent the immunosuppressive </a:t>
            </a:r>
            <a:r>
              <a:rPr lang="en-US" dirty="0" smtClean="0">
                <a:solidFill>
                  <a:srgbClr val="FFFF00"/>
                </a:solidFill>
                <a:latin typeface="Arial" panose="020B0604020202020204" pitchFamily="34" charset="0"/>
                <a:cs typeface="Arial" panose="020B0604020202020204" pitchFamily="34" charset="0"/>
              </a:rPr>
              <a:t>treatment</a:t>
            </a:r>
            <a:r>
              <a:rPr lang="en-US" dirty="0" smtClean="0">
                <a:latin typeface="Arial" panose="020B0604020202020204" pitchFamily="34" charset="0"/>
                <a:cs typeface="Arial" panose="020B0604020202020204" pitchFamily="34" charset="0"/>
              </a:rPr>
              <a:t>, secondary </a:t>
            </a:r>
            <a:r>
              <a:rPr lang="en-US" dirty="0">
                <a:latin typeface="Arial" panose="020B0604020202020204" pitchFamily="34" charset="0"/>
                <a:cs typeface="Arial" panose="020B0604020202020204" pitchFamily="34" charset="0"/>
              </a:rPr>
              <a:t>hypogonadism recovered in all patients, GHD in 2</a:t>
            </a:r>
            <a:r>
              <a:rPr lang="en-US" dirty="0" smtClean="0">
                <a:latin typeface="Arial" panose="020B0604020202020204" pitchFamily="34" charset="0"/>
                <a:cs typeface="Arial" panose="020B0604020202020204" pitchFamily="34" charset="0"/>
              </a:rPr>
              <a:t> patients,secondary </a:t>
            </a:r>
            <a:r>
              <a:rPr lang="en-US" dirty="0">
                <a:latin typeface="Arial" panose="020B0604020202020204" pitchFamily="34" charset="0"/>
                <a:cs typeface="Arial" panose="020B0604020202020204" pitchFamily="34" charset="0"/>
              </a:rPr>
              <a:t>hypoadrenalism and hyperprolactinemia in 1 patient, and diabetes insipidus improved in 3 cases. Worsening of the pituitary function did not occur in any of these patients.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Among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patients </a:t>
            </a:r>
            <a:r>
              <a:rPr lang="en-US" dirty="0">
                <a:solidFill>
                  <a:srgbClr val="FFFF00"/>
                </a:solidFill>
                <a:latin typeface="Arial" panose="020B0604020202020204" pitchFamily="34" charset="0"/>
                <a:cs typeface="Arial" panose="020B0604020202020204" pitchFamily="34" charset="0"/>
              </a:rPr>
              <a:t>not </a:t>
            </a:r>
            <a:r>
              <a:rPr lang="en-US" dirty="0" smtClean="0">
                <a:solidFill>
                  <a:srgbClr val="FFFF00"/>
                </a:solidFill>
                <a:latin typeface="Arial" panose="020B0604020202020204" pitchFamily="34" charset="0"/>
                <a:cs typeface="Arial" panose="020B0604020202020204" pitchFamily="34" charset="0"/>
              </a:rPr>
              <a:t>treated with </a:t>
            </a:r>
            <a:r>
              <a:rPr lang="en-US" dirty="0">
                <a:solidFill>
                  <a:srgbClr val="FFFF00"/>
                </a:solidFill>
                <a:latin typeface="Arial" panose="020B0604020202020204" pitchFamily="34" charset="0"/>
                <a:cs typeface="Arial" panose="020B0604020202020204" pitchFamily="34" charset="0"/>
              </a:rPr>
              <a:t>immunosuppressive drugs</a:t>
            </a:r>
            <a:r>
              <a:rPr lang="en-US" dirty="0">
                <a:latin typeface="Arial" panose="020B0604020202020204" pitchFamily="34" charset="0"/>
                <a:cs typeface="Arial" panose="020B0604020202020204" pitchFamily="34" charset="0"/>
              </a:rPr>
              <a:t>, hyperprolactinemia </a:t>
            </a:r>
            <a:r>
              <a:rPr lang="en-US" dirty="0" smtClean="0">
                <a:latin typeface="Arial" panose="020B0604020202020204" pitchFamily="34" charset="0"/>
                <a:cs typeface="Arial" panose="020B0604020202020204" pitchFamily="34" charset="0"/>
              </a:rPr>
              <a:t>recovered in </a:t>
            </a:r>
            <a:r>
              <a:rPr lang="en-US" dirty="0">
                <a:latin typeface="Arial" panose="020B0604020202020204" pitchFamily="34" charset="0"/>
                <a:cs typeface="Arial" panose="020B0604020202020204" pitchFamily="34" charset="0"/>
              </a:rPr>
              <a:t>a single patient, and secondary </a:t>
            </a:r>
            <a:r>
              <a:rPr lang="en-US" dirty="0" smtClean="0">
                <a:latin typeface="Arial" panose="020B0604020202020204" pitchFamily="34" charset="0"/>
                <a:cs typeface="Arial" panose="020B0604020202020204" pitchFamily="34" charset="0"/>
              </a:rPr>
              <a:t>hypogonadism improved </a:t>
            </a:r>
            <a:r>
              <a:rPr lang="en-US" dirty="0">
                <a:latin typeface="Arial" panose="020B0604020202020204" pitchFamily="34" charset="0"/>
                <a:cs typeface="Arial" panose="020B0604020202020204" pitchFamily="34" charset="0"/>
              </a:rPr>
              <a:t>in another </a:t>
            </a:r>
            <a:r>
              <a:rPr lang="en-US" dirty="0" smtClean="0">
                <a:latin typeface="Arial" panose="020B0604020202020204" pitchFamily="34" charset="0"/>
                <a:cs typeface="Arial" panose="020B0604020202020204" pitchFamily="34" charset="0"/>
              </a:rPr>
              <a:t>one</a:t>
            </a:r>
          </a:p>
          <a:p>
            <a:r>
              <a:rPr lang="en-US" dirty="0" smtClean="0">
                <a:latin typeface="Arial" panose="020B0604020202020204" pitchFamily="34" charset="0"/>
                <a:cs typeface="Arial" panose="020B0604020202020204" pitchFamily="34" charset="0"/>
              </a:rPr>
              <a:t>Worsening of </a:t>
            </a:r>
            <a:r>
              <a:rPr lang="en-US" dirty="0">
                <a:latin typeface="Arial" panose="020B0604020202020204" pitchFamily="34" charset="0"/>
                <a:cs typeface="Arial" panose="020B0604020202020204" pitchFamily="34" charset="0"/>
              </a:rPr>
              <a:t>pituitary function resulted in </a:t>
            </a:r>
            <a:r>
              <a:rPr lang="en-US" dirty="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patients, with </a:t>
            </a:r>
            <a:r>
              <a:rPr lang="en-US" dirty="0" smtClean="0">
                <a:latin typeface="Arial" panose="020B0604020202020204" pitchFamily="34" charset="0"/>
                <a:cs typeface="Arial" panose="020B0604020202020204" pitchFamily="34" charset="0"/>
              </a:rPr>
              <a:t>the occurrence </a:t>
            </a:r>
            <a:r>
              <a:rPr lang="en-US" dirty="0">
                <a:latin typeface="Arial" panose="020B0604020202020204" pitchFamily="34" charset="0"/>
                <a:cs typeface="Arial" panose="020B0604020202020204" pitchFamily="34" charset="0"/>
              </a:rPr>
              <a:t>of secondary hypoadrenalism in all cases </a:t>
            </a:r>
            <a:r>
              <a:rPr lang="en-US" dirty="0" smtClean="0">
                <a:latin typeface="Arial" panose="020B0604020202020204" pitchFamily="34" charset="0"/>
                <a:cs typeface="Arial" panose="020B0604020202020204" pitchFamily="34" charset="0"/>
              </a:rPr>
              <a:t>and of </a:t>
            </a:r>
            <a:r>
              <a:rPr lang="en-US" dirty="0">
                <a:latin typeface="Arial" panose="020B0604020202020204" pitchFamily="34" charset="0"/>
                <a:cs typeface="Arial" panose="020B0604020202020204" pitchFamily="34" charset="0"/>
              </a:rPr>
              <a:t>secondary hypothyroidism in one case.</a:t>
            </a:r>
          </a:p>
        </p:txBody>
      </p:sp>
    </p:spTree>
    <p:extLst>
      <p:ext uri="{BB962C8B-B14F-4D97-AF65-F5344CB8AC3E}">
        <p14:creationId xmlns:p14="http://schemas.microsoft.com/office/powerpoint/2010/main" val="41923587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b="18116"/>
          <a:stretch/>
        </p:blipFill>
        <p:spPr>
          <a:xfrm>
            <a:off x="993914" y="198784"/>
            <a:ext cx="10098156" cy="4068418"/>
          </a:xfrm>
          <a:prstGeom prst="rect">
            <a:avLst/>
          </a:prstGeom>
        </p:spPr>
      </p:pic>
      <p:sp>
        <p:nvSpPr>
          <p:cNvPr id="8" name="Rectangle 7"/>
          <p:cNvSpPr/>
          <p:nvPr/>
        </p:nvSpPr>
        <p:spPr>
          <a:xfrm>
            <a:off x="630487" y="4549676"/>
            <a:ext cx="10825010" cy="2308324"/>
          </a:xfrm>
          <a:prstGeom prst="rect">
            <a:avLst/>
          </a:prstGeom>
        </p:spPr>
        <p:txBody>
          <a:bodyPr wrap="square">
            <a:spAutoFit/>
          </a:bodyPr>
          <a:lstStyle/>
          <a:p>
            <a:r>
              <a:rPr lang="en-US" dirty="0" smtClean="0">
                <a:latin typeface="AdvOTebabd7da"/>
              </a:rPr>
              <a:t>Histogram </a:t>
            </a:r>
            <a:r>
              <a:rPr lang="en-US" dirty="0">
                <a:latin typeface="AdvOTebabd7da"/>
              </a:rPr>
              <a:t>representing patients</a:t>
            </a:r>
            <a:r>
              <a:rPr lang="en-US" dirty="0">
                <a:latin typeface="AdvOTebabd7da+20"/>
              </a:rPr>
              <a:t>’ </a:t>
            </a:r>
            <a:r>
              <a:rPr lang="en-US" dirty="0">
                <a:latin typeface="AdvOTebabd7da"/>
              </a:rPr>
              <a:t>endocrine outcome according to </a:t>
            </a:r>
            <a:r>
              <a:rPr lang="en-US" dirty="0" smtClean="0">
                <a:latin typeface="AdvOTebabd7da"/>
              </a:rPr>
              <a:t>treatment choice</a:t>
            </a:r>
            <a:r>
              <a:rPr lang="en-US" dirty="0">
                <a:latin typeface="AdvOTebabd7da"/>
              </a:rPr>
              <a:t>. </a:t>
            </a:r>
            <a:endParaRPr lang="en-US" dirty="0" smtClean="0">
              <a:latin typeface="AdvOTebabd7da"/>
            </a:endParaRPr>
          </a:p>
          <a:p>
            <a:r>
              <a:rPr lang="en-US" dirty="0" smtClean="0">
                <a:latin typeface="AdvOTebabd7da"/>
              </a:rPr>
              <a:t>Bars </a:t>
            </a:r>
            <a:r>
              <a:rPr lang="en-US" dirty="0">
                <a:latin typeface="AdvOTebabd7da"/>
              </a:rPr>
              <a:t>indicated patients</a:t>
            </a:r>
            <a:r>
              <a:rPr lang="en-US" dirty="0">
                <a:latin typeface="AdvOTebabd7da+20"/>
              </a:rPr>
              <a:t>’ </a:t>
            </a:r>
            <a:r>
              <a:rPr lang="en-US" dirty="0">
                <a:latin typeface="AdvOTebabd7da"/>
              </a:rPr>
              <a:t>outcome. Fisher test proved a statistically </a:t>
            </a:r>
            <a:r>
              <a:rPr lang="en-US" dirty="0">
                <a:solidFill>
                  <a:srgbClr val="FFFF00"/>
                </a:solidFill>
                <a:latin typeface="AdvOTebabd7da"/>
              </a:rPr>
              <a:t>significant </a:t>
            </a:r>
            <a:r>
              <a:rPr lang="en-US" dirty="0" smtClean="0">
                <a:solidFill>
                  <a:srgbClr val="FFFF00"/>
                </a:solidFill>
                <a:latin typeface="AdvOTebabd7da"/>
              </a:rPr>
              <a:t>high frequency </a:t>
            </a:r>
            <a:r>
              <a:rPr lang="en-US" dirty="0">
                <a:solidFill>
                  <a:srgbClr val="FFFF00"/>
                </a:solidFill>
                <a:latin typeface="AdvOTebabd7da"/>
              </a:rPr>
              <a:t>of worsening of pituitary function among conservatively managed </a:t>
            </a:r>
            <a:r>
              <a:rPr lang="en-US" dirty="0" smtClean="0">
                <a:solidFill>
                  <a:srgbClr val="FFFF00"/>
                </a:solidFill>
                <a:latin typeface="AdvOTebabd7da"/>
              </a:rPr>
              <a:t>patients compared </a:t>
            </a:r>
            <a:r>
              <a:rPr lang="en-US" dirty="0">
                <a:solidFill>
                  <a:srgbClr val="FFFF00"/>
                </a:solidFill>
                <a:latin typeface="AdvOTebabd7da"/>
              </a:rPr>
              <a:t>with immunosuppressive-treated ones (*</a:t>
            </a:r>
            <a:r>
              <a:rPr lang="en-US" dirty="0">
                <a:solidFill>
                  <a:srgbClr val="FFFF00"/>
                </a:solidFill>
                <a:latin typeface="AdvOT49bbc31f.I"/>
              </a:rPr>
              <a:t>P </a:t>
            </a:r>
            <a:r>
              <a:rPr lang="en-US" dirty="0">
                <a:solidFill>
                  <a:srgbClr val="FFFF00"/>
                </a:solidFill>
                <a:latin typeface="AdvOTebabd7da"/>
              </a:rPr>
              <a:t>= </a:t>
            </a:r>
            <a:r>
              <a:rPr lang="en-US" dirty="0" smtClean="0">
                <a:solidFill>
                  <a:srgbClr val="FFFF00"/>
                </a:solidFill>
                <a:latin typeface="AdvOTebabd7da"/>
              </a:rPr>
              <a:t>0.04). </a:t>
            </a:r>
          </a:p>
          <a:p>
            <a:r>
              <a:rPr lang="en-US" dirty="0" smtClean="0">
                <a:latin typeface="Arial" panose="020B0604020202020204" pitchFamily="34" charset="0"/>
                <a:cs typeface="Arial" panose="020B0604020202020204" pitchFamily="34" charset="0"/>
              </a:rPr>
              <a:t>Endocrine </a:t>
            </a:r>
            <a:r>
              <a:rPr lang="en-US" dirty="0">
                <a:latin typeface="Arial" panose="020B0604020202020204" pitchFamily="34" charset="0"/>
                <a:cs typeface="Arial" panose="020B0604020202020204" pitchFamily="34" charset="0"/>
              </a:rPr>
              <a:t>outcome is correlated to the treatment choice: </a:t>
            </a:r>
            <a:r>
              <a:rPr lang="en-US" dirty="0" smtClean="0">
                <a:latin typeface="Arial" panose="020B0604020202020204" pitchFamily="34" charset="0"/>
                <a:cs typeface="Arial" panose="020B0604020202020204" pitchFamily="34" charset="0"/>
              </a:rPr>
              <a:t> improvement/recovery </a:t>
            </a:r>
            <a:r>
              <a:rPr lang="en-US" dirty="0">
                <a:latin typeface="Arial" panose="020B0604020202020204" pitchFamily="34" charset="0"/>
                <a:cs typeface="Arial" panose="020B0604020202020204" pitchFamily="34" charset="0"/>
              </a:rPr>
              <a:t>of pituitary function occurred more </a:t>
            </a:r>
            <a:r>
              <a:rPr lang="en-US" dirty="0" smtClean="0">
                <a:latin typeface="Arial" panose="020B0604020202020204" pitchFamily="34" charset="0"/>
                <a:cs typeface="Arial" panose="020B0604020202020204" pitchFamily="34" charset="0"/>
              </a:rPr>
              <a:t>frequently in </a:t>
            </a:r>
            <a:r>
              <a:rPr lang="en-US" dirty="0">
                <a:latin typeface="Arial" panose="020B0604020202020204" pitchFamily="34" charset="0"/>
                <a:cs typeface="Arial" panose="020B0604020202020204" pitchFamily="34" charset="0"/>
              </a:rPr>
              <a:t>immunosuppressive-treated patients compared with untreated ones (respectively, 58.3% vs 25%; P = 0.04</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p>
        </p:txBody>
      </p:sp>
      <p:sp>
        <p:nvSpPr>
          <p:cNvPr id="9" name="Rectangle 8"/>
          <p:cNvSpPr/>
          <p:nvPr/>
        </p:nvSpPr>
        <p:spPr>
          <a:xfrm rot="5400000">
            <a:off x="9942697" y="2169627"/>
            <a:ext cx="3610375" cy="584775"/>
          </a:xfrm>
          <a:prstGeom prst="rect">
            <a:avLst/>
          </a:prstGeom>
        </p:spPr>
        <p:txBody>
          <a:bodyPr wrap="square">
            <a:spAutoFit/>
          </a:bodyPr>
          <a:lstStyle/>
          <a:p>
            <a:r>
              <a:rPr lang="en-US" sz="1600" dirty="0">
                <a:latin typeface="AdvOTebabd7da"/>
              </a:rPr>
              <a:t>J Clin Endocrinol Metab, October 2018, 103(10):3877</a:t>
            </a:r>
            <a:r>
              <a:rPr lang="en-US" sz="1600" dirty="0">
                <a:latin typeface="AdvOTebabd7da+20"/>
              </a:rPr>
              <a:t>–</a:t>
            </a:r>
            <a:r>
              <a:rPr lang="en-US" sz="1600" dirty="0">
                <a:latin typeface="AdvOTebabd7da"/>
              </a:rPr>
              <a:t>3889</a:t>
            </a:r>
            <a:endParaRPr lang="en-US" sz="1600" dirty="0"/>
          </a:p>
        </p:txBody>
      </p:sp>
    </p:spTree>
    <p:extLst>
      <p:ext uri="{BB962C8B-B14F-4D97-AF65-F5344CB8AC3E}">
        <p14:creationId xmlns:p14="http://schemas.microsoft.com/office/powerpoint/2010/main" val="12241603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95738" y="306984"/>
            <a:ext cx="10992679" cy="5060145"/>
          </a:xfrm>
          <a:prstGeom prst="rect">
            <a:avLst/>
          </a:prstGeom>
        </p:spPr>
      </p:pic>
      <p:sp>
        <p:nvSpPr>
          <p:cNvPr id="4" name="Text Placeholder 3"/>
          <p:cNvSpPr>
            <a:spLocks noGrp="1"/>
          </p:cNvSpPr>
          <p:nvPr>
            <p:ph type="body" sz="half" idx="2"/>
          </p:nvPr>
        </p:nvSpPr>
        <p:spPr>
          <a:xfrm>
            <a:off x="695738" y="5526157"/>
            <a:ext cx="10840277" cy="1166191"/>
          </a:xfrm>
        </p:spPr>
        <p:txBody>
          <a:bodyPr>
            <a:normAutofit/>
          </a:bodyPr>
          <a:lstStyle/>
          <a:p>
            <a:r>
              <a:rPr lang="en-US" sz="1800" dirty="0">
                <a:latin typeface="Arial" panose="020B0604020202020204" pitchFamily="34" charset="0"/>
                <a:cs typeface="Arial" panose="020B0604020202020204" pitchFamily="34" charset="0"/>
              </a:rPr>
              <a:t>the improvement of pituitary function during follow-up is predicted by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APA, </a:t>
            </a:r>
            <a:r>
              <a:rPr lang="en-US" sz="1800" dirty="0" smtClean="0">
                <a:latin typeface="Arial" panose="020B0604020202020204" pitchFamily="34" charset="0"/>
                <a:cs typeface="Arial" panose="020B0604020202020204" pitchFamily="34" charset="0"/>
              </a:rPr>
              <a:t>secondary </a:t>
            </a:r>
            <a:r>
              <a:rPr lang="en-US" sz="1800" dirty="0">
                <a:latin typeface="Arial" panose="020B0604020202020204" pitchFamily="34" charset="0"/>
                <a:cs typeface="Arial" panose="020B0604020202020204" pitchFamily="34" charset="0"/>
              </a:rPr>
              <a:t>hypogonadism, diabetes insipidus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pituitary volume lower than 493 </a:t>
            </a:r>
            <a:r>
              <a:rPr lang="en-US" sz="1800" dirty="0" smtClean="0">
                <a:latin typeface="Arial" panose="020B0604020202020204" pitchFamily="34" charset="0"/>
                <a:cs typeface="Arial" panose="020B0604020202020204" pitchFamily="34" charset="0"/>
              </a:rPr>
              <a:t>,pituitary </a:t>
            </a:r>
            <a:r>
              <a:rPr lang="en-US" sz="1800" dirty="0">
                <a:latin typeface="Arial" panose="020B0604020202020204" pitchFamily="34" charset="0"/>
                <a:cs typeface="Arial" panose="020B0604020202020204" pitchFamily="34" charset="0"/>
              </a:rPr>
              <a:t>stalk at optical chiasm larger than 3.9 </a:t>
            </a:r>
            <a:r>
              <a:rPr lang="en-US" sz="1800" dirty="0" smtClean="0">
                <a:latin typeface="Arial" panose="020B0604020202020204" pitchFamily="34" charset="0"/>
                <a:cs typeface="Arial" panose="020B0604020202020204" pitchFamily="34" charset="0"/>
              </a:rPr>
              <a:t>mm, </a:t>
            </a:r>
            <a:r>
              <a:rPr lang="en-US" sz="1800" dirty="0">
                <a:latin typeface="Arial" panose="020B0604020202020204" pitchFamily="34" charset="0"/>
                <a:cs typeface="Arial" panose="020B0604020202020204" pitchFamily="34" charset="0"/>
              </a:rPr>
              <a:t>and absence of the physiological posterior pituitary bright spot on T1w MRIs.</a:t>
            </a:r>
          </a:p>
          <a:p>
            <a:endParaRPr lang="en-US" dirty="0"/>
          </a:p>
        </p:txBody>
      </p:sp>
    </p:spTree>
    <p:extLst>
      <p:ext uri="{BB962C8B-B14F-4D97-AF65-F5344CB8AC3E}">
        <p14:creationId xmlns:p14="http://schemas.microsoft.com/office/powerpoint/2010/main" val="41814213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7652" y="145774"/>
            <a:ext cx="10164417" cy="2786438"/>
          </a:xfrm>
          <a:prstGeom prst="rect">
            <a:avLst/>
          </a:prstGeom>
        </p:spPr>
      </p:pic>
      <p:sp>
        <p:nvSpPr>
          <p:cNvPr id="3" name="Content Placeholder 2"/>
          <p:cNvSpPr>
            <a:spLocks noGrp="1"/>
          </p:cNvSpPr>
          <p:nvPr>
            <p:ph idx="1"/>
          </p:nvPr>
        </p:nvSpPr>
        <p:spPr>
          <a:xfrm>
            <a:off x="1113182" y="3299791"/>
            <a:ext cx="9978887" cy="3057536"/>
          </a:xfrm>
        </p:spPr>
        <p:txBody>
          <a:bodyPr>
            <a:normAutofit/>
          </a:bodyPr>
          <a:lstStyle/>
          <a:p>
            <a:pPr marL="0" indent="0">
              <a:buNone/>
            </a:pPr>
            <a:r>
              <a:rPr lang="en-US" sz="2900" i="1" dirty="0" smtClean="0">
                <a:solidFill>
                  <a:srgbClr val="FFFF00"/>
                </a:solidFill>
                <a:latin typeface="Frutiger LT Std 55 Roman"/>
              </a:rPr>
              <a:t>Objective</a:t>
            </a:r>
            <a:r>
              <a:rPr lang="en-US" dirty="0">
                <a:latin typeface="Frutiger LT Std 55 Roman"/>
              </a:rPr>
              <a:t>: </a:t>
            </a:r>
            <a:r>
              <a:rPr lang="en-US" sz="2400" dirty="0">
                <a:latin typeface="Frutiger LT Std 55 Roman"/>
              </a:rPr>
              <a:t>To identify clinical and radiological findings associated with response to glucocorticoids. </a:t>
            </a:r>
          </a:p>
          <a:p>
            <a:pPr marL="0" indent="0">
              <a:buNone/>
            </a:pPr>
            <a:r>
              <a:rPr lang="en-US" sz="2900" i="1" dirty="0">
                <a:solidFill>
                  <a:srgbClr val="FFFF00"/>
                </a:solidFill>
                <a:latin typeface="Frutiger LT Std 55 Roman"/>
              </a:rPr>
              <a:t>Design and methods</a:t>
            </a:r>
            <a:r>
              <a:rPr lang="en-US" sz="2400" dirty="0">
                <a:latin typeface="Frutiger LT Std 55 Roman"/>
              </a:rPr>
              <a:t>: 12 consecutive patients with AH, evaluated from 2008 to 2016. </a:t>
            </a:r>
            <a:r>
              <a:rPr lang="en-US" sz="2400" dirty="0" smtClean="0">
                <a:latin typeface="Frutiger LT Std 55 Roman"/>
              </a:rPr>
              <a:t> </a:t>
            </a:r>
            <a:r>
              <a:rPr lang="en-US" sz="2400" dirty="0">
                <a:latin typeface="Frutiger LT Std 55 Roman"/>
              </a:rPr>
              <a:t>Mean follow-up time was 30 </a:t>
            </a:r>
            <a:r>
              <a:rPr lang="en-US" sz="2400" dirty="0">
                <a:latin typeface="STIXGeneral"/>
              </a:rPr>
              <a:t>± </a:t>
            </a:r>
            <a:r>
              <a:rPr lang="en-US" sz="2400" dirty="0">
                <a:latin typeface="Frutiger LT Std 55 Roman"/>
              </a:rPr>
              <a:t>27 months (range 12–96 months). </a:t>
            </a:r>
          </a:p>
        </p:txBody>
      </p:sp>
      <p:sp>
        <p:nvSpPr>
          <p:cNvPr id="7" name="Rectangle 6"/>
          <p:cNvSpPr/>
          <p:nvPr/>
        </p:nvSpPr>
        <p:spPr>
          <a:xfrm>
            <a:off x="284920" y="5894341"/>
            <a:ext cx="6096000" cy="646331"/>
          </a:xfrm>
          <a:prstGeom prst="rect">
            <a:avLst/>
          </a:prstGeom>
        </p:spPr>
        <p:txBody>
          <a:bodyPr>
            <a:spAutoFit/>
          </a:bodyPr>
          <a:lstStyle/>
          <a:p>
            <a:r>
              <a:rPr lang="en-US" dirty="0"/>
              <a:t>European Journal </a:t>
            </a:r>
            <a:r>
              <a:rPr lang="en-US" dirty="0" smtClean="0"/>
              <a:t>of</a:t>
            </a:r>
            <a:r>
              <a:rPr lang="fa-IR" dirty="0" smtClean="0"/>
              <a:t> </a:t>
            </a:r>
            <a:r>
              <a:rPr lang="en-US" dirty="0" smtClean="0"/>
              <a:t>Endocrinology</a:t>
            </a:r>
            <a:endParaRPr lang="en-US" dirty="0"/>
          </a:p>
          <a:p>
            <a:r>
              <a:rPr lang="en-US" dirty="0"/>
              <a:t>(2017) 177, 127–135</a:t>
            </a:r>
          </a:p>
        </p:txBody>
      </p:sp>
    </p:spTree>
    <p:extLst>
      <p:ext uri="{BB962C8B-B14F-4D97-AF65-F5344CB8AC3E}">
        <p14:creationId xmlns:p14="http://schemas.microsoft.com/office/powerpoint/2010/main" val="30348583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679" t="739" r="15875"/>
          <a:stretch/>
        </p:blipFill>
        <p:spPr>
          <a:xfrm rot="5400000">
            <a:off x="5108713" y="-1831034"/>
            <a:ext cx="4969567" cy="8905462"/>
          </a:xfrm>
          <a:prstGeom prst="rect">
            <a:avLst/>
          </a:prstGeom>
        </p:spPr>
      </p:pic>
      <p:sp>
        <p:nvSpPr>
          <p:cNvPr id="5" name="Rectangle 4"/>
          <p:cNvSpPr/>
          <p:nvPr/>
        </p:nvSpPr>
        <p:spPr>
          <a:xfrm>
            <a:off x="242970" y="328388"/>
            <a:ext cx="2407465" cy="1477328"/>
          </a:xfrm>
          <a:prstGeom prst="rect">
            <a:avLst/>
          </a:prstGeom>
        </p:spPr>
        <p:txBody>
          <a:bodyPr wrap="square">
            <a:spAutoFit/>
          </a:bodyPr>
          <a:lstStyle/>
          <a:p>
            <a:r>
              <a:rPr lang="en-US" b="1" dirty="0">
                <a:latin typeface="Frutiger LT Std 55 Roman"/>
              </a:rPr>
              <a:t>Table 1 </a:t>
            </a:r>
            <a:r>
              <a:rPr lang="en-US" dirty="0">
                <a:latin typeface="Frutiger LT Std 55 Roman"/>
              </a:rPr>
              <a:t>Clinical, radiological and pathological features of patient population at diagnosis</a:t>
            </a:r>
            <a:r>
              <a:rPr lang="en-US" dirty="0">
                <a:solidFill>
                  <a:srgbClr val="000000"/>
                </a:solidFill>
                <a:latin typeface="Frutiger LT Std 55 Roman"/>
              </a:rPr>
              <a:t>. </a:t>
            </a:r>
            <a:endParaRPr lang="en-US" dirty="0"/>
          </a:p>
        </p:txBody>
      </p:sp>
      <p:sp>
        <p:nvSpPr>
          <p:cNvPr id="2" name="Rectangle 1"/>
          <p:cNvSpPr/>
          <p:nvPr/>
        </p:nvSpPr>
        <p:spPr>
          <a:xfrm>
            <a:off x="242970" y="5523926"/>
            <a:ext cx="11803258" cy="1077218"/>
          </a:xfrm>
          <a:prstGeom prst="rect">
            <a:avLst/>
          </a:prstGeom>
        </p:spPr>
        <p:txBody>
          <a:bodyPr wrap="square">
            <a:spAutoFit/>
          </a:bodyPr>
          <a:lstStyle/>
          <a:p>
            <a:pPr lvl="0"/>
            <a:r>
              <a:rPr lang="en-US" sz="1600" dirty="0">
                <a:solidFill>
                  <a:prstClr val="white"/>
                </a:solidFill>
                <a:latin typeface="Arial" panose="020B0604020202020204" pitchFamily="34" charset="0"/>
                <a:cs typeface="Arial" panose="020B0604020202020204" pitchFamily="34" charset="0"/>
              </a:rPr>
              <a:t>MRI identified two main patterns of presentation: global enlargement of the pituitary gland or panhypophysitis (</a:t>
            </a:r>
            <a:r>
              <a:rPr lang="en-US" sz="1600" i="1" dirty="0">
                <a:solidFill>
                  <a:prstClr val="white"/>
                </a:solidFill>
                <a:latin typeface="Arial" panose="020B0604020202020204" pitchFamily="34" charset="0"/>
                <a:cs typeface="Arial" panose="020B0604020202020204" pitchFamily="34" charset="0"/>
              </a:rPr>
              <a:t>n </a:t>
            </a:r>
            <a:r>
              <a:rPr lang="en-US" sz="1600" dirty="0">
                <a:solidFill>
                  <a:prstClr val="white"/>
                </a:solidFill>
                <a:latin typeface="Arial" panose="020B0604020202020204" pitchFamily="34" charset="0"/>
                <a:cs typeface="Arial" panose="020B0604020202020204" pitchFamily="34" charset="0"/>
              </a:rPr>
              <a:t>= 4, PH), and pituitary stalk abnormality only, or infundibulo-neuro-hypophysitis (</a:t>
            </a:r>
            <a:r>
              <a:rPr lang="en-US" sz="1600" i="1" dirty="0">
                <a:solidFill>
                  <a:prstClr val="white"/>
                </a:solidFill>
                <a:latin typeface="Arial" panose="020B0604020202020204" pitchFamily="34" charset="0"/>
                <a:cs typeface="Arial" panose="020B0604020202020204" pitchFamily="34" charset="0"/>
              </a:rPr>
              <a:t>n </a:t>
            </a:r>
            <a:r>
              <a:rPr lang="en-US" sz="1600" dirty="0">
                <a:solidFill>
                  <a:prstClr val="white"/>
                </a:solidFill>
                <a:latin typeface="Arial" panose="020B0604020202020204" pitchFamily="34" charset="0"/>
                <a:cs typeface="Arial" panose="020B0604020202020204" pitchFamily="34" charset="0"/>
              </a:rPr>
              <a:t>= 8, INH).</a:t>
            </a:r>
          </a:p>
          <a:p>
            <a:pPr lvl="0"/>
            <a:r>
              <a:rPr lang="en-US" sz="1600" dirty="0" smtClean="0">
                <a:solidFill>
                  <a:prstClr val="white"/>
                </a:solidFill>
                <a:latin typeface="Arial" panose="020B0604020202020204" pitchFamily="34" charset="0"/>
                <a:cs typeface="Arial" panose="020B0604020202020204" pitchFamily="34" charset="0"/>
              </a:rPr>
              <a:t> </a:t>
            </a:r>
            <a:r>
              <a:rPr lang="en-US" sz="1600" dirty="0">
                <a:solidFill>
                  <a:prstClr val="white"/>
                </a:solidFill>
                <a:latin typeface="Arial" panose="020B0604020202020204" pitchFamily="34" charset="0"/>
                <a:cs typeface="Arial" panose="020B0604020202020204" pitchFamily="34" charset="0"/>
              </a:rPr>
              <a:t>Multiple tropin defects were more common in PH (100%) than those in INH (28% </a:t>
            </a:r>
            <a:r>
              <a:rPr lang="en-US" sz="1600" i="1" dirty="0">
                <a:solidFill>
                  <a:prstClr val="white"/>
                </a:solidFill>
                <a:latin typeface="Arial" panose="020B0604020202020204" pitchFamily="34" charset="0"/>
                <a:cs typeface="Arial" panose="020B0604020202020204" pitchFamily="34" charset="0"/>
              </a:rPr>
              <a:t>P </a:t>
            </a:r>
            <a:r>
              <a:rPr lang="en-US" sz="1600" dirty="0">
                <a:solidFill>
                  <a:prstClr val="white"/>
                </a:solidFill>
                <a:latin typeface="Arial" panose="020B0604020202020204" pitchFamily="34" charset="0"/>
                <a:cs typeface="Arial" panose="020B0604020202020204" pitchFamily="34" charset="0"/>
              </a:rPr>
              <a:t>= 0.014), whereas diabetes insipidus was more common in INH (100%) than that in PH (50%; </a:t>
            </a:r>
            <a:r>
              <a:rPr lang="en-US" sz="1600" i="1" dirty="0">
                <a:solidFill>
                  <a:prstClr val="white"/>
                </a:solidFill>
                <a:latin typeface="Arial" panose="020B0604020202020204" pitchFamily="34" charset="0"/>
                <a:cs typeface="Arial" panose="020B0604020202020204" pitchFamily="34" charset="0"/>
              </a:rPr>
              <a:t>P </a:t>
            </a:r>
            <a:r>
              <a:rPr lang="en-US" sz="1600" dirty="0">
                <a:solidFill>
                  <a:prstClr val="white"/>
                </a:solidFill>
                <a:latin typeface="Arial" panose="020B0604020202020204" pitchFamily="34" charset="0"/>
                <a:cs typeface="Arial" panose="020B0604020202020204" pitchFamily="34" charset="0"/>
              </a:rPr>
              <a:t>= 0.028). </a:t>
            </a:r>
            <a:endParaRPr lang="fa-IR" sz="1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1493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272" r="6568"/>
          <a:stretch/>
        </p:blipFill>
        <p:spPr>
          <a:xfrm>
            <a:off x="4991101" y="520341"/>
            <a:ext cx="6564796" cy="5499459"/>
          </a:xfrm>
          <a:prstGeom prst="rect">
            <a:avLst/>
          </a:prstGeom>
        </p:spPr>
      </p:pic>
      <p:sp>
        <p:nvSpPr>
          <p:cNvPr id="6" name="Rectangle 5"/>
          <p:cNvSpPr/>
          <p:nvPr/>
        </p:nvSpPr>
        <p:spPr>
          <a:xfrm>
            <a:off x="144671" y="1818745"/>
            <a:ext cx="4452730" cy="1938992"/>
          </a:xfrm>
          <a:prstGeom prst="rect">
            <a:avLst/>
          </a:prstGeom>
        </p:spPr>
        <p:txBody>
          <a:bodyPr wrap="square">
            <a:spAutoFit/>
          </a:bodyPr>
          <a:lstStyle/>
          <a:p>
            <a:r>
              <a:rPr lang="en-US" sz="2400" dirty="0">
                <a:latin typeface="Frutiger LT Std 55 Roman"/>
              </a:rPr>
              <a:t>Panel A: </a:t>
            </a:r>
            <a:endParaRPr lang="en-US" sz="2400" dirty="0" smtClean="0">
              <a:latin typeface="Frutiger LT Std 55 Roman"/>
            </a:endParaRPr>
          </a:p>
          <a:p>
            <a:r>
              <a:rPr lang="en-US" sz="2400" dirty="0" smtClean="0">
                <a:latin typeface="Frutiger LT Std 55 Roman"/>
              </a:rPr>
              <a:t> </a:t>
            </a:r>
            <a:r>
              <a:rPr lang="en-US" sz="2400" dirty="0">
                <a:latin typeface="Arial" panose="020B0604020202020204" pitchFamily="34" charset="0"/>
                <a:cs typeface="Arial" panose="020B0604020202020204" pitchFamily="34" charset="0"/>
              </a:rPr>
              <a:t>Mean pituitary volume at diagnosis was larger in PH (1253 ± 489 mm3) than that in INH (374 ± 218, </a:t>
            </a: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0.0013)</a:t>
            </a: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284646" y="6019800"/>
            <a:ext cx="4172780" cy="646331"/>
          </a:xfrm>
          <a:prstGeom prst="rect">
            <a:avLst/>
          </a:prstGeom>
        </p:spPr>
        <p:txBody>
          <a:bodyPr wrap="square">
            <a:spAutoFit/>
          </a:bodyPr>
          <a:lstStyle/>
          <a:p>
            <a:r>
              <a:rPr lang="en-US" dirty="0"/>
              <a:t>European Journal </a:t>
            </a:r>
            <a:r>
              <a:rPr lang="en-US" dirty="0" smtClean="0"/>
              <a:t>of</a:t>
            </a:r>
            <a:r>
              <a:rPr lang="fa-IR" dirty="0" smtClean="0"/>
              <a:t> </a:t>
            </a:r>
            <a:r>
              <a:rPr lang="en-US" dirty="0" smtClean="0"/>
              <a:t>Endocrinology</a:t>
            </a:r>
            <a:endParaRPr lang="en-US" dirty="0"/>
          </a:p>
          <a:p>
            <a:r>
              <a:rPr lang="en-US" dirty="0"/>
              <a:t>(2017) 177, 127–135</a:t>
            </a:r>
          </a:p>
        </p:txBody>
      </p:sp>
    </p:spTree>
    <p:extLst>
      <p:ext uri="{BB962C8B-B14F-4D97-AF65-F5344CB8AC3E}">
        <p14:creationId xmlns:p14="http://schemas.microsoft.com/office/powerpoint/2010/main" val="41747831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4286"/>
          <a:stretch/>
        </p:blipFill>
        <p:spPr>
          <a:xfrm>
            <a:off x="4635500" y="526222"/>
            <a:ext cx="6819900" cy="5760278"/>
          </a:xfrm>
          <a:prstGeom prst="rect">
            <a:avLst/>
          </a:prstGeom>
        </p:spPr>
      </p:pic>
      <p:sp>
        <p:nvSpPr>
          <p:cNvPr id="4" name="Text Placeholder 3"/>
          <p:cNvSpPr>
            <a:spLocks noGrp="1"/>
          </p:cNvSpPr>
          <p:nvPr>
            <p:ph type="body" sz="half" idx="2"/>
          </p:nvPr>
        </p:nvSpPr>
        <p:spPr>
          <a:xfrm>
            <a:off x="469707" y="2260600"/>
            <a:ext cx="3401062" cy="2578100"/>
          </a:xfrm>
        </p:spPr>
        <p:txBody>
          <a:bodyPr>
            <a:normAutofit/>
          </a:bodyPr>
          <a:lstStyle/>
          <a:p>
            <a:r>
              <a:rPr lang="en-US" sz="2400" dirty="0">
                <a:latin typeface="Frutiger LT Std 55 Roman"/>
              </a:rPr>
              <a:t>Panel B: </a:t>
            </a:r>
            <a:endParaRPr lang="en-US" sz="2400" dirty="0" smtClean="0">
              <a:latin typeface="Frutiger LT Std 55 Roman"/>
            </a:endParaRPr>
          </a:p>
          <a:p>
            <a:r>
              <a:rPr lang="en-US" sz="2400" dirty="0" smtClean="0">
                <a:latin typeface="Arial" panose="020B0604020202020204" pitchFamily="34" charset="0"/>
                <a:cs typeface="Arial" panose="020B0604020202020204" pitchFamily="34" charset="0"/>
              </a:rPr>
              <a:t>mean </a:t>
            </a:r>
            <a:r>
              <a:rPr lang="en-US" sz="2400" dirty="0">
                <a:latin typeface="Arial" panose="020B0604020202020204" pitchFamily="34" charset="0"/>
                <a:cs typeface="Arial" panose="020B0604020202020204" pitchFamily="34" charset="0"/>
              </a:rPr>
              <a:t>stalk diameter did not differ (PH 3.42 ± 0.99 mm, INH 4.4 ± 1.7 mm, </a:t>
            </a:r>
            <a:r>
              <a:rPr lang="en-US" sz="2400" i="1" dirty="0">
                <a:latin typeface="Arial" panose="020B0604020202020204" pitchFamily="34" charset="0"/>
                <a:cs typeface="Arial" panose="020B0604020202020204" pitchFamily="34" charset="0"/>
              </a:rPr>
              <a:t>P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0.31</a:t>
            </a:r>
            <a:endParaRPr lang="fa-IR" sz="2400" dirty="0">
              <a:latin typeface="Arial" panose="020B0604020202020204" pitchFamily="34" charset="0"/>
              <a:cs typeface="Arial" panose="020B0604020202020204" pitchFamily="34" charset="0"/>
            </a:endParaRPr>
          </a:p>
          <a:p>
            <a:endParaRPr lang="en-US" sz="2400" dirty="0"/>
          </a:p>
        </p:txBody>
      </p:sp>
      <p:sp>
        <p:nvSpPr>
          <p:cNvPr id="6" name="Rectangle 5"/>
          <p:cNvSpPr/>
          <p:nvPr/>
        </p:nvSpPr>
        <p:spPr>
          <a:xfrm>
            <a:off x="284646" y="6019800"/>
            <a:ext cx="4172780" cy="646331"/>
          </a:xfrm>
          <a:prstGeom prst="rect">
            <a:avLst/>
          </a:prstGeom>
        </p:spPr>
        <p:txBody>
          <a:bodyPr wrap="square">
            <a:spAutoFit/>
          </a:bodyPr>
          <a:lstStyle/>
          <a:p>
            <a:r>
              <a:rPr lang="en-US" dirty="0"/>
              <a:t>European Journal </a:t>
            </a:r>
            <a:r>
              <a:rPr lang="en-US" dirty="0" smtClean="0"/>
              <a:t>of</a:t>
            </a:r>
            <a:r>
              <a:rPr lang="fa-IR" dirty="0" smtClean="0"/>
              <a:t> </a:t>
            </a:r>
            <a:r>
              <a:rPr lang="en-US" dirty="0" smtClean="0"/>
              <a:t>Endocrinology</a:t>
            </a:r>
            <a:endParaRPr lang="en-US" dirty="0"/>
          </a:p>
          <a:p>
            <a:r>
              <a:rPr lang="en-US" dirty="0"/>
              <a:t>(2017) 177, 127–135</a:t>
            </a:r>
          </a:p>
        </p:txBody>
      </p:sp>
    </p:spTree>
    <p:extLst>
      <p:ext uri="{BB962C8B-B14F-4D97-AF65-F5344CB8AC3E}">
        <p14:creationId xmlns:p14="http://schemas.microsoft.com/office/powerpoint/2010/main" val="106019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latin typeface="Arial" panose="020B0604020202020204" pitchFamily="34" charset="0"/>
              </a:rPr>
              <a:t>Classification of hypophysitis:</a:t>
            </a:r>
            <a:endParaRPr lang="en-US" dirty="0"/>
          </a:p>
        </p:txBody>
      </p:sp>
      <p:sp>
        <p:nvSpPr>
          <p:cNvPr id="3" name="Content Placeholder 2"/>
          <p:cNvSpPr>
            <a:spLocks noGrp="1"/>
          </p:cNvSpPr>
          <p:nvPr>
            <p:ph idx="1"/>
          </p:nvPr>
        </p:nvSpPr>
        <p:spPr/>
        <p:txBody>
          <a:bodyPr>
            <a:normAutofit/>
          </a:bodyPr>
          <a:lstStyle/>
          <a:p>
            <a:pPr>
              <a:buClr>
                <a:srgbClr val="B31166">
                  <a:lumMod val="60000"/>
                  <a:lumOff val="40000"/>
                </a:srgbClr>
              </a:buClr>
            </a:pPr>
            <a:r>
              <a:rPr lang="en-US" sz="2800" dirty="0">
                <a:latin typeface="Arial" panose="020B0604020202020204" pitchFamily="34" charset="0"/>
              </a:rPr>
              <a:t>Primary hypophysitis (PHy) </a:t>
            </a:r>
            <a:endParaRPr lang="en-US" sz="2800" dirty="0" smtClean="0">
              <a:latin typeface="Arial" panose="020B0604020202020204" pitchFamily="34" charset="0"/>
            </a:endParaRPr>
          </a:p>
          <a:p>
            <a:pPr marL="0" lvl="0" indent="0">
              <a:buClr>
                <a:srgbClr val="B31166">
                  <a:lumMod val="60000"/>
                  <a:lumOff val="40000"/>
                </a:srgbClr>
              </a:buClr>
              <a:buNone/>
            </a:pPr>
            <a:endParaRPr lang="en-US" sz="2800" dirty="0">
              <a:solidFill>
                <a:srgbClr val="FFFF00"/>
              </a:solidFill>
              <a:latin typeface="Arial" panose="020B0604020202020204" pitchFamily="34" charset="0"/>
            </a:endParaRPr>
          </a:p>
          <a:p>
            <a:pPr>
              <a:buClr>
                <a:srgbClr val="B31166">
                  <a:lumMod val="60000"/>
                  <a:lumOff val="40000"/>
                </a:srgbClr>
              </a:buClr>
            </a:pPr>
            <a:r>
              <a:rPr lang="en-US" sz="2800" dirty="0">
                <a:latin typeface="Arial" panose="020B0604020202020204" pitchFamily="34" charset="0"/>
              </a:rPr>
              <a:t>Secondary</a:t>
            </a:r>
            <a:r>
              <a:rPr lang="en-US" sz="2800" dirty="0">
                <a:latin typeface="Calibri" panose="020F0502020204030204" pitchFamily="34" charset="0"/>
              </a:rPr>
              <a:t> </a:t>
            </a:r>
            <a:r>
              <a:rPr lang="en-US" sz="2800" dirty="0">
                <a:latin typeface="Arial" panose="020B0604020202020204" pitchFamily="34" charset="0"/>
              </a:rPr>
              <a:t>hypophysitis (SHy) </a:t>
            </a:r>
          </a:p>
          <a:p>
            <a:endParaRPr lang="en-US" sz="24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24006345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5748" t="815" r="-1472" b="1960"/>
          <a:stretch/>
        </p:blipFill>
        <p:spPr>
          <a:xfrm>
            <a:off x="4724400" y="431800"/>
            <a:ext cx="6787874" cy="5669169"/>
          </a:xfrm>
          <a:prstGeom prst="rect">
            <a:avLst/>
          </a:prstGeom>
        </p:spPr>
      </p:pic>
      <p:sp>
        <p:nvSpPr>
          <p:cNvPr id="6" name="Rectangle 5"/>
          <p:cNvSpPr/>
          <p:nvPr/>
        </p:nvSpPr>
        <p:spPr>
          <a:xfrm>
            <a:off x="333513" y="1373558"/>
            <a:ext cx="3539987" cy="3785652"/>
          </a:xfrm>
          <a:prstGeom prst="rect">
            <a:avLst/>
          </a:prstGeom>
        </p:spPr>
        <p:txBody>
          <a:bodyPr wrap="square">
            <a:spAutoFit/>
          </a:bodyPr>
          <a:lstStyle/>
          <a:p>
            <a:r>
              <a:rPr lang="en-US" sz="2000" dirty="0">
                <a:latin typeface="Frutiger LT Std 55 Roman"/>
              </a:rPr>
              <a:t>Panel C: </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mean </a:t>
            </a:r>
            <a:r>
              <a:rPr lang="en-US" sz="2000" dirty="0">
                <a:latin typeface="Arial" panose="020B0604020202020204" pitchFamily="34" charset="0"/>
                <a:cs typeface="Arial" panose="020B0604020202020204" pitchFamily="34" charset="0"/>
              </a:rPr>
              <a:t>T1 signal after gadolinium was significantly higher in PH than that </a:t>
            </a:r>
            <a:r>
              <a:rPr lang="en-US" sz="2000" dirty="0" smtClean="0">
                <a:latin typeface="Arial" panose="020B0604020202020204" pitchFamily="34" charset="0"/>
                <a:cs typeface="Arial" panose="020B0604020202020204" pitchFamily="34" charset="0"/>
              </a:rPr>
              <a:t>in controls </a:t>
            </a:r>
          </a:p>
          <a:p>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2.45 ± 0.19 and 1.71 ± 0.15 respectively, </a:t>
            </a:r>
            <a:r>
              <a:rPr lang="en-US" sz="2000" i="1" dirty="0">
                <a:latin typeface="Arial" panose="020B0604020202020204" pitchFamily="34" charset="0"/>
                <a:cs typeface="Arial" panose="020B0604020202020204" pitchFamily="34" charset="0"/>
              </a:rPr>
              <a:t>P </a:t>
            </a:r>
            <a:r>
              <a:rPr lang="en-US" sz="2000" dirty="0">
                <a:latin typeface="Arial" panose="020B0604020202020204" pitchFamily="34" charset="0"/>
                <a:cs typeface="Arial" panose="020B0604020202020204" pitchFamily="34" charset="0"/>
              </a:rPr>
              <a:t>&lt; 0.001) </a:t>
            </a:r>
            <a:r>
              <a:rPr lang="en-US" sz="2000" dirty="0" smtClean="0">
                <a:solidFill>
                  <a:srgbClr val="FFFF00"/>
                </a:solidFill>
                <a:latin typeface="Arial" panose="020B0604020202020204" pitchFamily="34" charset="0"/>
                <a:cs typeface="Arial" panose="020B0604020202020204" pitchFamily="34" charset="0"/>
              </a:rPr>
              <a:t>and</a:t>
            </a:r>
          </a:p>
          <a:p>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PH than that in </a:t>
            </a:r>
            <a:r>
              <a:rPr lang="en-US" sz="2000" dirty="0" smtClean="0">
                <a:latin typeface="Arial" panose="020B0604020202020204" pitchFamily="34" charset="0"/>
                <a:cs typeface="Arial" panose="020B0604020202020204" pitchFamily="34" charset="0"/>
              </a:rPr>
              <a:t>INH</a:t>
            </a:r>
          </a:p>
          <a:p>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2.0 ± 0.2, </a:t>
            </a:r>
            <a:r>
              <a:rPr lang="en-US" sz="2000" i="1" dirty="0">
                <a:latin typeface="Arial" panose="020B0604020202020204" pitchFamily="34" charset="0"/>
                <a:cs typeface="Arial" panose="020B0604020202020204" pitchFamily="34" charset="0"/>
              </a:rPr>
              <a:t>P </a:t>
            </a:r>
            <a:r>
              <a:rPr lang="en-US" sz="2000" dirty="0">
                <a:latin typeface="Arial" panose="020B0604020202020204" pitchFamily="34" charset="0"/>
                <a:cs typeface="Arial" panose="020B0604020202020204" pitchFamily="34" charset="0"/>
              </a:rPr>
              <a:t>&lt; 0.05), </a:t>
            </a:r>
            <a:r>
              <a:rPr lang="en-US" sz="2000" dirty="0" smtClean="0">
                <a:solidFill>
                  <a:srgbClr val="FFFF00"/>
                </a:solidFill>
                <a:latin typeface="Arial" panose="020B0604020202020204" pitchFamily="34" charset="0"/>
                <a:cs typeface="Arial" panose="020B0604020202020204" pitchFamily="34" charset="0"/>
              </a:rPr>
              <a:t>but</a:t>
            </a:r>
          </a:p>
          <a:p>
            <a:r>
              <a:rPr lang="en-US" sz="2000" dirty="0" smtClean="0">
                <a:latin typeface="Arial" panose="020B0604020202020204" pitchFamily="34" charset="0"/>
                <a:cs typeface="Arial" panose="020B0604020202020204" pitchFamily="34" charset="0"/>
              </a:rPr>
              <a:t>did </a:t>
            </a:r>
            <a:r>
              <a:rPr lang="en-US" sz="2000" dirty="0">
                <a:latin typeface="Arial" panose="020B0604020202020204" pitchFamily="34" charset="0"/>
                <a:cs typeface="Arial" panose="020B0604020202020204" pitchFamily="34" charset="0"/>
              </a:rPr>
              <a:t>not differ between INH and </a:t>
            </a:r>
            <a:r>
              <a:rPr lang="en-US" sz="2000" dirty="0" smtClean="0">
                <a:latin typeface="Arial" panose="020B0604020202020204" pitchFamily="34" charset="0"/>
                <a:cs typeface="Arial" panose="020B0604020202020204" pitchFamily="34" charset="0"/>
              </a:rPr>
              <a:t>controls. </a:t>
            </a:r>
            <a:endParaRPr lang="en-US" sz="2000" dirty="0">
              <a:latin typeface="Arial" panose="020B0604020202020204" pitchFamily="34" charset="0"/>
              <a:cs typeface="Arial" panose="020B0604020202020204" pitchFamily="34" charset="0"/>
            </a:endParaRPr>
          </a:p>
          <a:p>
            <a:endParaRPr lang="en-US" sz="2000" dirty="0">
              <a:latin typeface="Frutiger LT Std 55 Roman"/>
            </a:endParaRPr>
          </a:p>
        </p:txBody>
      </p:sp>
      <p:sp>
        <p:nvSpPr>
          <p:cNvPr id="7" name="Rectangle 6"/>
          <p:cNvSpPr/>
          <p:nvPr/>
        </p:nvSpPr>
        <p:spPr>
          <a:xfrm>
            <a:off x="284646" y="6019800"/>
            <a:ext cx="4172780" cy="646331"/>
          </a:xfrm>
          <a:prstGeom prst="rect">
            <a:avLst/>
          </a:prstGeom>
        </p:spPr>
        <p:txBody>
          <a:bodyPr wrap="square">
            <a:spAutoFit/>
          </a:bodyPr>
          <a:lstStyle/>
          <a:p>
            <a:r>
              <a:rPr lang="en-US" dirty="0"/>
              <a:t>European Journal </a:t>
            </a:r>
            <a:r>
              <a:rPr lang="en-US" dirty="0" smtClean="0"/>
              <a:t>of</a:t>
            </a:r>
            <a:r>
              <a:rPr lang="fa-IR" dirty="0" smtClean="0"/>
              <a:t> </a:t>
            </a:r>
            <a:r>
              <a:rPr lang="en-US" dirty="0" smtClean="0"/>
              <a:t>Endocrinology</a:t>
            </a:r>
            <a:endParaRPr lang="en-US" dirty="0"/>
          </a:p>
          <a:p>
            <a:r>
              <a:rPr lang="en-US" dirty="0"/>
              <a:t>(2017) 177, 127–135</a:t>
            </a:r>
          </a:p>
        </p:txBody>
      </p:sp>
    </p:spTree>
    <p:extLst>
      <p:ext uri="{BB962C8B-B14F-4D97-AF65-F5344CB8AC3E}">
        <p14:creationId xmlns:p14="http://schemas.microsoft.com/office/powerpoint/2010/main" val="7701825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56" y="4368801"/>
            <a:ext cx="10483057" cy="2100578"/>
          </a:xfrm>
        </p:spPr>
        <p:txBody>
          <a:bodyPr/>
          <a:lstStyle/>
          <a:p>
            <a:pPr>
              <a:buClr>
                <a:srgbClr val="B31166">
                  <a:lumMod val="60000"/>
                  <a:lumOff val="40000"/>
                </a:srgbClr>
              </a:buClr>
            </a:pPr>
            <a:r>
              <a:rPr lang="en-US" sz="1800" dirty="0">
                <a:solidFill>
                  <a:schemeClr val="tx1"/>
                </a:solidFill>
                <a:latin typeface="Arial" panose="020B0604020202020204" pitchFamily="34" charset="0"/>
                <a:cs typeface="Arial" panose="020B0604020202020204" pitchFamily="34" charset="0"/>
              </a:rPr>
              <a:t>Hormonal defects of patients present at diagnosis and at the end of follow-up</a:t>
            </a:r>
            <a:r>
              <a:rPr lang="en-US" sz="1800" dirty="0" smtClean="0">
                <a:solidFill>
                  <a:schemeClr val="tx1"/>
                </a:solidFill>
                <a:latin typeface="Arial" panose="020B0604020202020204" pitchFamily="34" charset="0"/>
                <a:cs typeface="Arial" panose="020B0604020202020204" pitchFamily="34" charset="0"/>
              </a:rPr>
              <a:t>.</a:t>
            </a:r>
            <a:br>
              <a:rPr lang="en-US" sz="1800" dirty="0" smtClean="0">
                <a:solidFill>
                  <a:schemeClr val="tx1"/>
                </a:solidFill>
                <a:latin typeface="Arial" panose="020B0604020202020204" pitchFamily="34" charset="0"/>
                <a:cs typeface="Arial" panose="020B0604020202020204" pitchFamily="34" charset="0"/>
              </a:rPr>
            </a:br>
            <a:r>
              <a:rPr lang="en-US" sz="1800" dirty="0" smtClean="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White open boxes: Normal; Solid black </a:t>
            </a:r>
            <a:r>
              <a:rPr lang="en-US" sz="1800" dirty="0" smtClean="0">
                <a:solidFill>
                  <a:schemeClr val="tx1"/>
                </a:solidFill>
                <a:latin typeface="Arial" panose="020B0604020202020204" pitchFamily="34" charset="0"/>
                <a:cs typeface="Arial" panose="020B0604020202020204" pitchFamily="34" charset="0"/>
              </a:rPr>
              <a:t>boxes: Deficiency</a:t>
            </a:r>
            <a:br>
              <a:rPr lang="en-US" sz="1800" dirty="0" smtClean="0">
                <a:solidFill>
                  <a:schemeClr val="tx1"/>
                </a:solidFill>
                <a:latin typeface="Arial" panose="020B0604020202020204" pitchFamily="34" charset="0"/>
                <a:cs typeface="Arial" panose="020B0604020202020204" pitchFamily="34" charset="0"/>
              </a:rPr>
            </a:br>
            <a:r>
              <a:rPr lang="en-US" sz="1800" dirty="0">
                <a:solidFill>
                  <a:schemeClr val="tx1"/>
                </a:solidFill>
                <a:latin typeface="Frutiger LT Std 55 Roman"/>
              </a:rPr>
              <a:t>All 4 PH and 4 out of 8 INH were treated with glucocorticoids.</a:t>
            </a:r>
            <a:br>
              <a:rPr lang="en-US" sz="1800" dirty="0">
                <a:solidFill>
                  <a:schemeClr val="tx1"/>
                </a:solidFill>
                <a:latin typeface="Frutiger LT Std 55 Roman"/>
              </a:rPr>
            </a:br>
            <a:r>
              <a:rPr lang="en-US" sz="1800" dirty="0">
                <a:solidFill>
                  <a:schemeClr val="tx1"/>
                </a:solidFill>
                <a:latin typeface="Frutiger LT Std 55 Roman"/>
              </a:rPr>
              <a:t>defective anterior pituitary function recovered only in the two patients without diabetes insipidus (50%) and panhypopituitarism persisted, along with diabetes insipidus, in the remaining 2 (50%).</a:t>
            </a:r>
            <a:r>
              <a:rPr lang="fa-IR" sz="1800" dirty="0">
                <a:solidFill>
                  <a:schemeClr val="tx1"/>
                </a:solidFill>
                <a:latin typeface="Frutiger LT Std 55 Roman"/>
              </a:rPr>
              <a:t/>
            </a:r>
            <a:br>
              <a:rPr lang="fa-IR" sz="1800" dirty="0">
                <a:solidFill>
                  <a:schemeClr val="tx1"/>
                </a:solidFill>
                <a:latin typeface="Frutiger LT Std 55 Roman"/>
              </a:rPr>
            </a:br>
            <a:r>
              <a:rPr lang="en-US" sz="1800" dirty="0">
                <a:solidFill>
                  <a:schemeClr val="tx1"/>
                </a:solidFill>
                <a:latin typeface="Frutiger LT Std 55 Roman"/>
              </a:rPr>
              <a:t> In all INH patients, either treated or untreated,  diabetes insipidus persisted in all. </a:t>
            </a:r>
            <a:br>
              <a:rPr lang="en-US" sz="1800" dirty="0">
                <a:solidFill>
                  <a:schemeClr val="tx1"/>
                </a:solidFill>
                <a:latin typeface="Frutiger LT Std 55 Roman"/>
              </a:rPr>
            </a:br>
            <a:endParaRPr lang="en-US" sz="1800" dirty="0">
              <a:solidFill>
                <a:schemeClr val="tx1"/>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stretch>
            <a:fillRect/>
          </a:stretch>
        </p:blipFill>
        <p:spPr>
          <a:xfrm>
            <a:off x="869156" y="266700"/>
            <a:ext cx="10388600" cy="4000500"/>
          </a:xfrm>
          <a:prstGeom prst="rect">
            <a:avLst/>
          </a:prstGeom>
        </p:spPr>
      </p:pic>
      <p:sp>
        <p:nvSpPr>
          <p:cNvPr id="6" name="Rectangle 5"/>
          <p:cNvSpPr/>
          <p:nvPr/>
        </p:nvSpPr>
        <p:spPr>
          <a:xfrm>
            <a:off x="8019220" y="6146213"/>
            <a:ext cx="3332993" cy="523220"/>
          </a:xfrm>
          <a:prstGeom prst="rect">
            <a:avLst/>
          </a:prstGeom>
        </p:spPr>
        <p:txBody>
          <a:bodyPr wrap="square">
            <a:spAutoFit/>
          </a:bodyPr>
          <a:lstStyle/>
          <a:p>
            <a:r>
              <a:rPr lang="en-US" sz="1400" dirty="0"/>
              <a:t>European Journal </a:t>
            </a:r>
            <a:r>
              <a:rPr lang="en-US" sz="1400" dirty="0" smtClean="0"/>
              <a:t>of</a:t>
            </a:r>
            <a:r>
              <a:rPr lang="fa-IR" sz="1400" dirty="0" smtClean="0"/>
              <a:t> </a:t>
            </a:r>
            <a:r>
              <a:rPr lang="en-US" sz="1400" dirty="0" smtClean="0"/>
              <a:t>Endocrinology</a:t>
            </a:r>
            <a:endParaRPr lang="en-US" sz="1400" dirty="0"/>
          </a:p>
          <a:p>
            <a:r>
              <a:rPr lang="en-US" sz="1400" dirty="0"/>
              <a:t>(2017) 177, 127–135</a:t>
            </a:r>
          </a:p>
        </p:txBody>
      </p:sp>
    </p:spTree>
    <p:extLst>
      <p:ext uri="{BB962C8B-B14F-4D97-AF65-F5344CB8AC3E}">
        <p14:creationId xmlns:p14="http://schemas.microsoft.com/office/powerpoint/2010/main" val="28038002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087" y="1117600"/>
            <a:ext cx="10283687" cy="5143499"/>
          </a:xfrm>
        </p:spPr>
        <p:txBody>
          <a:bodyPr>
            <a:noAutofit/>
          </a:bodyPr>
          <a:lstStyle/>
          <a:p>
            <a:r>
              <a:rPr lang="en-US" sz="2400" dirty="0" smtClean="0">
                <a:latin typeface="Arial" panose="020B0604020202020204" pitchFamily="34" charset="0"/>
              </a:rPr>
              <a:t>Anterior pituitary function can spontaneously improve in up to 33% of </a:t>
            </a:r>
            <a:r>
              <a:rPr lang="en-US" sz="2400" dirty="0" smtClean="0">
                <a:latin typeface="Calibri" panose="020F0502020204030204" pitchFamily="34" charset="0"/>
              </a:rPr>
              <a:t> </a:t>
            </a:r>
            <a:r>
              <a:rPr lang="en-US" sz="2400" dirty="0" smtClean="0">
                <a:latin typeface="Arial" panose="020B0604020202020204" pitchFamily="34" charset="0"/>
              </a:rPr>
              <a:t>patients, although the rate of recovery is highly variable. </a:t>
            </a:r>
          </a:p>
          <a:p>
            <a:r>
              <a:rPr lang="en-US" sz="2400" dirty="0" smtClean="0">
                <a:latin typeface="Arial" panose="020B0604020202020204" pitchFamily="34" charset="0"/>
              </a:rPr>
              <a:t>Glucocorticoid treatment</a:t>
            </a:r>
            <a:r>
              <a:rPr lang="en-US" sz="2400" dirty="0" smtClean="0">
                <a:latin typeface="Calibri" panose="020F0502020204030204" pitchFamily="34" charset="0"/>
              </a:rPr>
              <a:t> </a:t>
            </a:r>
            <a:r>
              <a:rPr lang="en-US" sz="2400" dirty="0">
                <a:latin typeface="Arial" panose="020B0604020202020204" pitchFamily="34" charset="0"/>
              </a:rPr>
              <a:t>has also shown somewhat similar rates in improvement in anterior pituitary function (12% </a:t>
            </a:r>
            <a:r>
              <a:rPr lang="en-US" sz="2400" dirty="0" smtClean="0">
                <a:latin typeface="Arial" panose="020B0604020202020204" pitchFamily="34" charset="0"/>
              </a:rPr>
              <a:t>to</a:t>
            </a:r>
            <a:r>
              <a:rPr lang="en-US" sz="2400" dirty="0" smtClean="0">
                <a:latin typeface="Calibri" panose="020F0502020204030204" pitchFamily="34" charset="0"/>
              </a:rPr>
              <a:t> </a:t>
            </a:r>
            <a:r>
              <a:rPr lang="en-US" sz="2400" dirty="0">
                <a:latin typeface="Arial" panose="020B0604020202020204" pitchFamily="34" charset="0"/>
              </a:rPr>
              <a:t>41%) </a:t>
            </a:r>
            <a:r>
              <a:rPr lang="en-US" sz="2400" dirty="0" smtClean="0">
                <a:latin typeface="Arial" panose="020B0604020202020204" pitchFamily="34" charset="0"/>
              </a:rPr>
              <a:t>.</a:t>
            </a:r>
          </a:p>
          <a:p>
            <a:pPr lvl="0">
              <a:buClr>
                <a:srgbClr val="B31166">
                  <a:lumMod val="60000"/>
                  <a:lumOff val="40000"/>
                </a:srgbClr>
              </a:buClr>
            </a:pPr>
            <a:r>
              <a:rPr lang="en-US" sz="2400" dirty="0" smtClean="0">
                <a:latin typeface="Arial" panose="020B0604020202020204" pitchFamily="34" charset="0"/>
              </a:rPr>
              <a:t> </a:t>
            </a:r>
            <a:r>
              <a:rPr lang="en-US" sz="2400" dirty="0">
                <a:latin typeface="Arial" panose="020B0604020202020204" pitchFamily="34" charset="0"/>
              </a:rPr>
              <a:t>Cortisol and gonadotroph axes tend to improve more frequently </a:t>
            </a:r>
            <a:r>
              <a:rPr lang="en-US" sz="2400" dirty="0" smtClean="0">
                <a:latin typeface="Arial" panose="020B0604020202020204" pitchFamily="34" charset="0"/>
              </a:rPr>
              <a:t>with</a:t>
            </a:r>
            <a:r>
              <a:rPr lang="en-US" sz="2400" dirty="0">
                <a:solidFill>
                  <a:prstClr val="white"/>
                </a:solidFill>
                <a:latin typeface="Arial" panose="020B0604020202020204" pitchFamily="34" charset="0"/>
              </a:rPr>
              <a:t> </a:t>
            </a:r>
            <a:r>
              <a:rPr lang="en-US" sz="2400" dirty="0" smtClean="0">
                <a:solidFill>
                  <a:prstClr val="white"/>
                </a:solidFill>
                <a:latin typeface="Arial" panose="020B0604020202020204" pitchFamily="34" charset="0"/>
              </a:rPr>
              <a:t>therapy</a:t>
            </a:r>
          </a:p>
          <a:p>
            <a:pPr>
              <a:buClr>
                <a:srgbClr val="B31166">
                  <a:lumMod val="60000"/>
                  <a:lumOff val="40000"/>
                </a:srgbClr>
              </a:buClr>
            </a:pPr>
            <a:r>
              <a:rPr lang="en-US" sz="2400" dirty="0">
                <a:solidFill>
                  <a:prstClr val="white"/>
                </a:solidFill>
                <a:latin typeface="Frutiger LT Std 55 Roman"/>
              </a:rPr>
              <a:t>Glucocorticoid therapy may improve anterior pituitary function in a subset of patients but has no effect on restoring posterior pituitary function. </a:t>
            </a:r>
            <a:endParaRPr lang="en-US" sz="2400" dirty="0" smtClean="0">
              <a:solidFill>
                <a:prstClr val="white"/>
              </a:solidFill>
              <a:latin typeface="Frutiger LT Std 55 Roman"/>
            </a:endParaRPr>
          </a:p>
          <a:p>
            <a:pPr>
              <a:buClr>
                <a:srgbClr val="B31166">
                  <a:lumMod val="60000"/>
                  <a:lumOff val="40000"/>
                </a:srgbClr>
              </a:buClr>
            </a:pPr>
            <a:r>
              <a:rPr lang="en-US" sz="2400" dirty="0" smtClean="0">
                <a:solidFill>
                  <a:prstClr val="white"/>
                </a:solidFill>
                <a:latin typeface="Arial" panose="020B0604020202020204" pitchFamily="34" charset="0"/>
              </a:rPr>
              <a:t> </a:t>
            </a:r>
            <a:r>
              <a:rPr lang="en-US" sz="2400" dirty="0">
                <a:solidFill>
                  <a:prstClr val="white"/>
                </a:solidFill>
                <a:latin typeface="Arial" panose="020B0604020202020204" pitchFamily="34" charset="0"/>
              </a:rPr>
              <a:t>DI rarely recovers is more often refractory. DI </a:t>
            </a:r>
            <a:r>
              <a:rPr lang="en-US" sz="2400" dirty="0" smtClean="0">
                <a:solidFill>
                  <a:prstClr val="white"/>
                </a:solidFill>
                <a:latin typeface="Calibri" panose="020F0502020204030204" pitchFamily="34" charset="0"/>
              </a:rPr>
              <a:t> </a:t>
            </a:r>
            <a:r>
              <a:rPr lang="en-US" sz="2400" dirty="0">
                <a:solidFill>
                  <a:prstClr val="white"/>
                </a:solidFill>
                <a:latin typeface="Arial" panose="020B0604020202020204" pitchFamily="34" charset="0"/>
              </a:rPr>
              <a:t>has been shown to be a </a:t>
            </a:r>
            <a:r>
              <a:rPr lang="en-US" sz="2400" dirty="0" smtClean="0">
                <a:solidFill>
                  <a:prstClr val="white"/>
                </a:solidFill>
                <a:latin typeface="Arial" panose="020B0604020202020204" pitchFamily="34" charset="0"/>
              </a:rPr>
              <a:t>negative prognostic </a:t>
            </a:r>
            <a:r>
              <a:rPr lang="en-US" sz="2400" dirty="0">
                <a:solidFill>
                  <a:prstClr val="white"/>
                </a:solidFill>
                <a:latin typeface="Arial" panose="020B0604020202020204" pitchFamily="34" charset="0"/>
              </a:rPr>
              <a:t>factor in the response of AHy to glucocorticoid therapy </a:t>
            </a:r>
            <a:endParaRPr lang="en-US" sz="2400" dirty="0"/>
          </a:p>
        </p:txBody>
      </p:sp>
    </p:spTree>
    <p:extLst>
      <p:ext uri="{BB962C8B-B14F-4D97-AF65-F5344CB8AC3E}">
        <p14:creationId xmlns:p14="http://schemas.microsoft.com/office/powerpoint/2010/main" val="19886208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6213" y="141923"/>
            <a:ext cx="10369109" cy="2306953"/>
          </a:xfrm>
          <a:prstGeom prst="rect">
            <a:avLst/>
          </a:prstGeom>
        </p:spPr>
      </p:pic>
      <p:sp>
        <p:nvSpPr>
          <p:cNvPr id="4" name="Rectangle 3"/>
          <p:cNvSpPr/>
          <p:nvPr/>
        </p:nvSpPr>
        <p:spPr>
          <a:xfrm>
            <a:off x="455156" y="6215797"/>
            <a:ext cx="4116843" cy="369332"/>
          </a:xfrm>
          <a:prstGeom prst="rect">
            <a:avLst/>
          </a:prstGeom>
        </p:spPr>
        <p:txBody>
          <a:bodyPr wrap="square">
            <a:spAutoFit/>
          </a:bodyPr>
          <a:lstStyle/>
          <a:p>
            <a:r>
              <a:rPr lang="en-US" dirty="0" smtClean="0"/>
              <a:t>American Cancer Society.</a:t>
            </a:r>
            <a:r>
              <a:rPr lang="en-US" dirty="0" smtClean="0"/>
              <a:t>2018 </a:t>
            </a:r>
            <a:endParaRPr lang="en-US" dirty="0"/>
          </a:p>
        </p:txBody>
      </p:sp>
      <p:sp>
        <p:nvSpPr>
          <p:cNvPr id="5" name="Rectangle 4"/>
          <p:cNvSpPr/>
          <p:nvPr/>
        </p:nvSpPr>
        <p:spPr>
          <a:xfrm>
            <a:off x="736213" y="2747287"/>
            <a:ext cx="10726918" cy="3170099"/>
          </a:xfrm>
          <a:prstGeom prst="rect">
            <a:avLst/>
          </a:prstGeom>
        </p:spPr>
        <p:txBody>
          <a:bodyPr wrap="square">
            <a:spAutoFit/>
          </a:bodyPr>
          <a:lstStyle/>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METHODS</a:t>
            </a:r>
            <a:r>
              <a:rPr lang="en-US" sz="2000" dirty="0">
                <a:latin typeface="Arial" panose="020B0604020202020204" pitchFamily="34" charset="0"/>
                <a:cs typeface="Arial" panose="020B0604020202020204" pitchFamily="34" charset="0"/>
              </a:rPr>
              <a:t>: In total, 98 </a:t>
            </a:r>
            <a:r>
              <a:rPr lang="en-US" sz="2000" dirty="0" smtClean="0">
                <a:latin typeface="Arial" panose="020B0604020202020204" pitchFamily="34" charset="0"/>
                <a:cs typeface="Arial" panose="020B0604020202020204" pitchFamily="34" charset="0"/>
              </a:rPr>
              <a:t>patients with </a:t>
            </a:r>
            <a:r>
              <a:rPr lang="en-US" sz="2000" dirty="0">
                <a:latin typeface="Arial" panose="020B0604020202020204" pitchFamily="34" charset="0"/>
                <a:cs typeface="Arial" panose="020B0604020202020204" pitchFamily="34" charset="0"/>
              </a:rPr>
              <a:t>melanoma who had ipilimumab-induced hypophysitis were identified retrospectively in the Partners Healthcare system using </a:t>
            </a:r>
            <a:r>
              <a:rPr lang="en-US" sz="2000" dirty="0" smtClean="0">
                <a:latin typeface="Arial" panose="020B0604020202020204" pitchFamily="34" charset="0"/>
                <a:cs typeface="Arial" panose="020B0604020202020204" pitchFamily="34" charset="0"/>
              </a:rPr>
              <a:t>an automated </a:t>
            </a:r>
            <a:r>
              <a:rPr lang="en-US" sz="2000" dirty="0">
                <a:latin typeface="Arial" panose="020B0604020202020204" pitchFamily="34" charset="0"/>
                <a:cs typeface="Arial" panose="020B0604020202020204" pitchFamily="34" charset="0"/>
              </a:rPr>
              <a:t>electronic medical record query tool</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Patients with melanoma who received ipilimumab at Massachusetts General Hospital</a:t>
            </a:r>
          </a:p>
          <a:p>
            <a:r>
              <a:rPr lang="en-US" sz="2000" dirty="0">
                <a:latin typeface="Arial" panose="020B0604020202020204" pitchFamily="34" charset="0"/>
                <a:cs typeface="Arial" panose="020B0604020202020204" pitchFamily="34" charset="0"/>
              </a:rPr>
              <a:t>without developing hypophysitis were listed in an actively maintained institutional patient database.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Glucocorticoid </a:t>
            </a:r>
            <a:r>
              <a:rPr lang="en-US" sz="2000" dirty="0">
                <a:latin typeface="Arial" panose="020B0604020202020204" pitchFamily="34" charset="0"/>
                <a:cs typeface="Arial" panose="020B0604020202020204" pitchFamily="34" charset="0"/>
              </a:rPr>
              <a:t>doses for </a:t>
            </a:r>
            <a:r>
              <a:rPr lang="en-US" sz="2000" dirty="0" smtClean="0">
                <a:latin typeface="Arial" panose="020B0604020202020204" pitchFamily="34" charset="0"/>
                <a:cs typeface="Arial" panose="020B0604020202020204" pitchFamily="34" charset="0"/>
              </a:rPr>
              <a:t>patients with </a:t>
            </a:r>
            <a:r>
              <a:rPr lang="en-US" sz="2000" dirty="0">
                <a:latin typeface="Arial" panose="020B0604020202020204" pitchFamily="34" charset="0"/>
                <a:cs typeface="Arial" panose="020B0604020202020204" pitchFamily="34" charset="0"/>
              </a:rPr>
              <a:t>hypophysitis were categorized as low dose (</a:t>
            </a:r>
            <a:r>
              <a:rPr lang="en-US" sz="2000" dirty="0" smtClean="0">
                <a:latin typeface="Arial" panose="020B0604020202020204" pitchFamily="34" charset="0"/>
                <a:cs typeface="Arial" panose="020B0604020202020204" pitchFamily="34" charset="0"/>
              </a:rPr>
              <a:t>LD</a:t>
            </a:r>
            <a:r>
              <a:rPr lang="en-US" dirty="0" smtClean="0">
                <a:latin typeface="Arial" panose="020B0604020202020204" pitchFamily="34" charset="0"/>
                <a:cs typeface="Arial" panose="020B0604020202020204" pitchFamily="34" charset="0"/>
              </a:rPr>
              <a:t> &lt;7.5 </a:t>
            </a:r>
            <a:r>
              <a:rPr lang="en-US" dirty="0">
                <a:latin typeface="Arial" panose="020B0604020202020204" pitchFamily="34" charset="0"/>
                <a:cs typeface="Arial" panose="020B0604020202020204" pitchFamily="34" charset="0"/>
              </a:rPr>
              <a:t>mg </a:t>
            </a:r>
            <a:r>
              <a:rPr lang="en-US" dirty="0" smtClean="0">
                <a:latin typeface="Arial" panose="020B0604020202020204" pitchFamily="34" charset="0"/>
                <a:cs typeface="Arial" panose="020B0604020202020204" pitchFamily="34" charset="0"/>
              </a:rPr>
              <a:t>prednisone ) </a:t>
            </a:r>
            <a:r>
              <a:rPr lang="en-US" sz="2000" dirty="0" smtClean="0">
                <a:latin typeface="Arial" panose="020B0604020202020204" pitchFamily="34" charset="0"/>
                <a:cs typeface="Arial" panose="020B0604020202020204" pitchFamily="34" charset="0"/>
              </a:rPr>
              <a:t>or </a:t>
            </a:r>
            <a:r>
              <a:rPr lang="en-US" sz="2000" dirty="0">
                <a:latin typeface="Arial" panose="020B0604020202020204" pitchFamily="34" charset="0"/>
                <a:cs typeface="Arial" panose="020B0604020202020204" pitchFamily="34" charset="0"/>
              </a:rPr>
              <a:t>high dose (</a:t>
            </a:r>
            <a:r>
              <a:rPr lang="en-US" sz="2000" dirty="0" smtClean="0">
                <a:latin typeface="Arial" panose="020B0604020202020204" pitchFamily="34" charset="0"/>
                <a:cs typeface="Arial" panose="020B0604020202020204" pitchFamily="34" charset="0"/>
              </a:rPr>
              <a:t>HD&gt;7.5 mg). </a:t>
            </a:r>
            <a:r>
              <a:rPr lang="en-US" sz="2000" dirty="0" smtClean="0">
                <a:latin typeface="Arial" panose="020B0604020202020204" pitchFamily="34" charset="0"/>
                <a:cs typeface="Arial" panose="020B0604020202020204" pitchFamily="34" charset="0"/>
              </a:rPr>
              <a:t>Survival </a:t>
            </a:r>
            <a:r>
              <a:rPr lang="en-US" sz="2000" dirty="0">
                <a:latin typeface="Arial" panose="020B0604020202020204" pitchFamily="34" charset="0"/>
                <a:cs typeface="Arial" panose="020B0604020202020204" pitchFamily="34" charset="0"/>
              </a:rPr>
              <a:t>analyses were performed for patients who </a:t>
            </a:r>
            <a:r>
              <a:rPr lang="en-US" sz="2000" dirty="0" smtClean="0">
                <a:latin typeface="Arial" panose="020B0604020202020204" pitchFamily="34" charset="0"/>
                <a:cs typeface="Arial" panose="020B0604020202020204" pitchFamily="34" charset="0"/>
              </a:rPr>
              <a:t>received ipilimumab </a:t>
            </a:r>
            <a:r>
              <a:rPr lang="en-US" sz="2000" dirty="0">
                <a:latin typeface="Arial" panose="020B0604020202020204" pitchFamily="34" charset="0"/>
                <a:cs typeface="Arial" panose="020B0604020202020204" pitchFamily="34" charset="0"/>
              </a:rPr>
              <a:t>monotherapy. </a:t>
            </a:r>
          </a:p>
        </p:txBody>
      </p:sp>
    </p:spTree>
    <p:extLst>
      <p:ext uri="{BB962C8B-B14F-4D97-AF65-F5344CB8AC3E}">
        <p14:creationId xmlns:p14="http://schemas.microsoft.com/office/powerpoint/2010/main" val="4974964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5861" y="145773"/>
            <a:ext cx="11012557" cy="6208643"/>
          </a:xfrm>
          <a:prstGeom prst="rect">
            <a:avLst/>
          </a:prstGeom>
        </p:spPr>
      </p:pic>
      <p:sp>
        <p:nvSpPr>
          <p:cNvPr id="4" name="Rectangle 3"/>
          <p:cNvSpPr/>
          <p:nvPr/>
        </p:nvSpPr>
        <p:spPr>
          <a:xfrm>
            <a:off x="264656" y="6488668"/>
            <a:ext cx="4116843" cy="369332"/>
          </a:xfrm>
          <a:prstGeom prst="rect">
            <a:avLst/>
          </a:prstGeom>
        </p:spPr>
        <p:txBody>
          <a:bodyPr wrap="square">
            <a:spAutoFit/>
          </a:bodyPr>
          <a:lstStyle/>
          <a:p>
            <a:r>
              <a:rPr lang="en-US" dirty="0" smtClean="0"/>
              <a:t>American Cancer Society.</a:t>
            </a:r>
            <a:r>
              <a:rPr lang="en-US" dirty="0" smtClean="0"/>
              <a:t>2018 </a:t>
            </a:r>
            <a:endParaRPr lang="en-US" dirty="0"/>
          </a:p>
        </p:txBody>
      </p:sp>
    </p:spTree>
    <p:extLst>
      <p:ext uri="{BB962C8B-B14F-4D97-AF65-F5344CB8AC3E}">
        <p14:creationId xmlns:p14="http://schemas.microsoft.com/office/powerpoint/2010/main" val="22145120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52" r="9976"/>
          <a:stretch/>
        </p:blipFill>
        <p:spPr>
          <a:xfrm>
            <a:off x="1709530" y="391332"/>
            <a:ext cx="8560904" cy="4163567"/>
          </a:xfrm>
          <a:prstGeom prst="rect">
            <a:avLst/>
          </a:prstGeom>
        </p:spPr>
      </p:pic>
      <p:sp>
        <p:nvSpPr>
          <p:cNvPr id="6" name="Rectangle 5"/>
          <p:cNvSpPr/>
          <p:nvPr/>
        </p:nvSpPr>
        <p:spPr>
          <a:xfrm>
            <a:off x="1815548" y="4707692"/>
            <a:ext cx="8560904" cy="1754326"/>
          </a:xfrm>
          <a:prstGeom prst="rect">
            <a:avLst/>
          </a:prstGeom>
        </p:spPr>
        <p:txBody>
          <a:bodyPr wrap="square">
            <a:spAutoFit/>
          </a:bodyPr>
          <a:lstStyle/>
          <a:p>
            <a:r>
              <a:rPr lang="en-US" dirty="0">
                <a:latin typeface="Arial" panose="020B0604020202020204" pitchFamily="34" charset="0"/>
                <a:cs typeface="Arial" panose="020B0604020202020204" pitchFamily="34" charset="0"/>
              </a:rPr>
              <a:t>Both overall </a:t>
            </a:r>
            <a:r>
              <a:rPr lang="en-US" dirty="0" smtClean="0">
                <a:latin typeface="Arial" panose="020B0604020202020204" pitchFamily="34" charset="0"/>
                <a:cs typeface="Arial" panose="020B0604020202020204" pitchFamily="34" charset="0"/>
              </a:rPr>
              <a:t>survival A </a:t>
            </a:r>
            <a:r>
              <a:rPr lang="en-US" dirty="0">
                <a:latin typeface="Arial" panose="020B0604020202020204" pitchFamily="34" charset="0"/>
                <a:cs typeface="Arial" panose="020B0604020202020204" pitchFamily="34" charset="0"/>
              </a:rPr>
              <a:t>(OS) and </a:t>
            </a:r>
            <a:r>
              <a:rPr lang="en-US" dirty="0" smtClean="0">
                <a:latin typeface="Arial" panose="020B0604020202020204" pitchFamily="34" charset="0"/>
                <a:cs typeface="Arial" panose="020B0604020202020204" pitchFamily="34" charset="0"/>
              </a:rPr>
              <a:t>(B) the </a:t>
            </a:r>
            <a:r>
              <a:rPr lang="en-US" dirty="0">
                <a:latin typeface="Arial" panose="020B0604020202020204" pitchFamily="34" charset="0"/>
                <a:cs typeface="Arial" panose="020B0604020202020204" pitchFamily="34" charset="0"/>
              </a:rPr>
              <a:t>time to treatment failure were significantly longer in the LD group compared with the HD group (hazard ratio, 0.24; P5.002 and 0.28, P5.001, respectively). Median OS and the time to treatment failure were not reached in the LD group and were 23.3 and 14.5 months, respectively, in the HD group.</a:t>
            </a:r>
            <a:endParaRPr lang="en-US" dirty="0"/>
          </a:p>
          <a:p>
            <a:endParaRPr lang="en-US" dirty="0">
              <a:latin typeface="Arial" panose="020B0604020202020204" pitchFamily="34" charset="0"/>
              <a:cs typeface="Arial" panose="020B0604020202020204" pitchFamily="34" charset="0"/>
            </a:endParaRPr>
          </a:p>
        </p:txBody>
      </p:sp>
      <p:sp>
        <p:nvSpPr>
          <p:cNvPr id="5" name="Rectangle 4"/>
          <p:cNvSpPr/>
          <p:nvPr/>
        </p:nvSpPr>
        <p:spPr>
          <a:xfrm>
            <a:off x="315457" y="6430145"/>
            <a:ext cx="3623752" cy="369332"/>
          </a:xfrm>
          <a:prstGeom prst="rect">
            <a:avLst/>
          </a:prstGeom>
        </p:spPr>
        <p:txBody>
          <a:bodyPr wrap="square">
            <a:spAutoFit/>
          </a:bodyPr>
          <a:lstStyle/>
          <a:p>
            <a:r>
              <a:rPr lang="en-US" dirty="0"/>
              <a:t>Cancer Month 00, 2018 1</a:t>
            </a:r>
          </a:p>
        </p:txBody>
      </p:sp>
    </p:spTree>
    <p:extLst>
      <p:ext uri="{BB962C8B-B14F-4D97-AF65-F5344CB8AC3E}">
        <p14:creationId xmlns:p14="http://schemas.microsoft.com/office/powerpoint/2010/main" val="37177620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45" t="2628" r="2401" b="3424"/>
          <a:stretch/>
        </p:blipFill>
        <p:spPr>
          <a:xfrm>
            <a:off x="1577009" y="161331"/>
            <a:ext cx="8719929" cy="4731026"/>
          </a:xfrm>
          <a:prstGeom prst="rect">
            <a:avLst/>
          </a:prstGeom>
        </p:spPr>
      </p:pic>
      <p:sp>
        <p:nvSpPr>
          <p:cNvPr id="4" name="Rectangle 3"/>
          <p:cNvSpPr/>
          <p:nvPr/>
        </p:nvSpPr>
        <p:spPr>
          <a:xfrm>
            <a:off x="1046923" y="5077023"/>
            <a:ext cx="10045148"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All patients who had hypophysitis had improved OS compared with patients who did not have hypophysitis (median, 28.2 vs 9.5 months; P5.0003). </a:t>
            </a:r>
          </a:p>
        </p:txBody>
      </p:sp>
      <p:sp>
        <p:nvSpPr>
          <p:cNvPr id="5" name="Rectangle 4"/>
          <p:cNvSpPr/>
          <p:nvPr/>
        </p:nvSpPr>
        <p:spPr>
          <a:xfrm>
            <a:off x="391657" y="6462018"/>
            <a:ext cx="3623752" cy="369332"/>
          </a:xfrm>
          <a:prstGeom prst="rect">
            <a:avLst/>
          </a:prstGeom>
        </p:spPr>
        <p:txBody>
          <a:bodyPr wrap="square">
            <a:spAutoFit/>
          </a:bodyPr>
          <a:lstStyle/>
          <a:p>
            <a:r>
              <a:rPr lang="en-US" dirty="0"/>
              <a:t>Cancer Month 00, 2018 1</a:t>
            </a:r>
          </a:p>
        </p:txBody>
      </p:sp>
    </p:spTree>
    <p:extLst>
      <p:ext uri="{BB962C8B-B14F-4D97-AF65-F5344CB8AC3E}">
        <p14:creationId xmlns:p14="http://schemas.microsoft.com/office/powerpoint/2010/main" val="18888201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183" y="1244534"/>
            <a:ext cx="9992139" cy="4149101"/>
          </a:xfrm>
        </p:spPr>
        <p:txBody>
          <a:bodyPr>
            <a:normAutofit/>
          </a:bodyPr>
          <a:lstStyle/>
          <a:p>
            <a:r>
              <a:rPr lang="en-US" sz="2400" dirty="0" smtClean="0">
                <a:latin typeface="Arial" panose="020B0604020202020204" pitchFamily="34" charset="0"/>
              </a:rPr>
              <a:t>There </a:t>
            </a:r>
            <a:r>
              <a:rPr lang="en-US" sz="2400" dirty="0">
                <a:latin typeface="Arial" panose="020B0604020202020204" pitchFamily="34" charset="0"/>
              </a:rPr>
              <a:t>is concern of </a:t>
            </a:r>
            <a:r>
              <a:rPr lang="en-US" sz="2400" dirty="0" smtClean="0">
                <a:latin typeface="Arial" panose="020B0604020202020204" pitchFamily="34" charset="0"/>
              </a:rPr>
              <a:t>reduced</a:t>
            </a:r>
            <a:r>
              <a:rPr lang="en-US" sz="2400" dirty="0" smtClean="0">
                <a:latin typeface="Calibri" panose="020F0502020204030204" pitchFamily="34" charset="0"/>
              </a:rPr>
              <a:t> </a:t>
            </a:r>
            <a:r>
              <a:rPr lang="en-US" sz="2400" dirty="0">
                <a:latin typeface="Arial" panose="020B0604020202020204" pitchFamily="34" charset="0"/>
              </a:rPr>
              <a:t>survival among patients who receive glucocorticoids for ICIHy based on a study in a </a:t>
            </a:r>
            <a:r>
              <a:rPr lang="en-US" sz="2400" dirty="0" smtClean="0">
                <a:latin typeface="Arial" panose="020B0604020202020204" pitchFamily="34" charset="0"/>
              </a:rPr>
              <a:t>melanoma </a:t>
            </a:r>
            <a:r>
              <a:rPr lang="en-US" sz="2400" dirty="0" smtClean="0">
                <a:latin typeface="Calibri" panose="020F0502020204030204" pitchFamily="34" charset="0"/>
              </a:rPr>
              <a:t> </a:t>
            </a:r>
            <a:r>
              <a:rPr lang="en-US" sz="2400" dirty="0">
                <a:latin typeface="Arial" panose="020B0604020202020204" pitchFamily="34" charset="0"/>
              </a:rPr>
              <a:t>cohort receiving ipilimumab </a:t>
            </a:r>
            <a:r>
              <a:rPr lang="en-US" sz="2400" dirty="0" smtClean="0">
                <a:latin typeface="Arial" panose="020B0604020202020204" pitchFamily="34" charset="0"/>
              </a:rPr>
              <a:t>. </a:t>
            </a:r>
            <a:r>
              <a:rPr lang="en-US" sz="2400" dirty="0">
                <a:latin typeface="Arial" panose="020B0604020202020204" pitchFamily="34" charset="0"/>
              </a:rPr>
              <a:t>But even those patients who received glucocorticoids for </a:t>
            </a:r>
            <a:r>
              <a:rPr lang="en-US" sz="2400" dirty="0" smtClean="0">
                <a:latin typeface="Arial" panose="020B0604020202020204" pitchFamily="34" charset="0"/>
              </a:rPr>
              <a:t>ICIHy</a:t>
            </a:r>
            <a:r>
              <a:rPr lang="en-US" sz="2400" dirty="0" smtClean="0">
                <a:latin typeface="Calibri" panose="020F0502020204030204" pitchFamily="34" charset="0"/>
              </a:rPr>
              <a:t> </a:t>
            </a:r>
            <a:r>
              <a:rPr lang="en-US" sz="2400" dirty="0">
                <a:latin typeface="Arial" panose="020B0604020202020204" pitchFamily="34" charset="0"/>
              </a:rPr>
              <a:t>had a better overall survival compared to patients who did not develop ICIHy</a:t>
            </a:r>
            <a:r>
              <a:rPr lang="en-US" sz="2400" dirty="0" smtClean="0">
                <a:latin typeface="Arial" panose="020B0604020202020204" pitchFamily="34" charset="0"/>
              </a:rPr>
              <a:t>.</a:t>
            </a:r>
          </a:p>
          <a:p>
            <a:r>
              <a:rPr lang="en-US" sz="2400" dirty="0" smtClean="0">
                <a:latin typeface="Arial" panose="020B0604020202020204" pitchFamily="34" charset="0"/>
              </a:rPr>
              <a:t> </a:t>
            </a:r>
            <a:r>
              <a:rPr lang="en-US" sz="2400" dirty="0">
                <a:latin typeface="Arial" panose="020B0604020202020204" pitchFamily="34" charset="0"/>
              </a:rPr>
              <a:t>Nevertheless</a:t>
            </a:r>
            <a:r>
              <a:rPr lang="en-US" sz="2400" dirty="0" smtClean="0">
                <a:latin typeface="Arial" panose="020B0604020202020204" pitchFamily="34" charset="0"/>
              </a:rPr>
              <a:t>,</a:t>
            </a:r>
            <a:r>
              <a:rPr lang="en-US" sz="2400" dirty="0">
                <a:latin typeface="Arial" panose="020B0604020202020204" pitchFamily="34" charset="0"/>
              </a:rPr>
              <a:t> high dose glucocorticoids are not recommended for ICIHy </a:t>
            </a:r>
            <a:r>
              <a:rPr lang="en-US" sz="2400" dirty="0" smtClean="0">
                <a:latin typeface="Calibri" panose="020F0502020204030204" pitchFamily="34" charset="0"/>
              </a:rPr>
              <a:t> </a:t>
            </a:r>
            <a:r>
              <a:rPr lang="en-US" sz="2400" dirty="0">
                <a:latin typeface="Arial" panose="020B0604020202020204" pitchFamily="34" charset="0"/>
              </a:rPr>
              <a:t>except for acute presentations </a:t>
            </a:r>
            <a:r>
              <a:rPr lang="en-US" sz="2400" dirty="0" smtClean="0">
                <a:latin typeface="Arial" panose="020B0604020202020204" pitchFamily="34" charset="0"/>
              </a:rPr>
              <a:t>such as </a:t>
            </a:r>
            <a:r>
              <a:rPr lang="en-US" sz="2400" dirty="0">
                <a:latin typeface="Arial" panose="020B0604020202020204" pitchFamily="34" charset="0"/>
              </a:rPr>
              <a:t>symptomatic mass effects </a:t>
            </a:r>
            <a:r>
              <a:rPr lang="en-US" sz="2400" dirty="0" smtClean="0">
                <a:latin typeface="Arial" panose="020B0604020202020204" pitchFamily="34" charset="0"/>
              </a:rPr>
              <a:t>.</a:t>
            </a:r>
            <a:endParaRPr lang="en-US" sz="24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42445821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519518"/>
            <a:ext cx="8946541" cy="4195481"/>
          </a:xfrm>
        </p:spPr>
        <p:txBody>
          <a:bodyPr>
            <a:normAutofit/>
          </a:bodyPr>
          <a:lstStyle/>
          <a:p>
            <a:r>
              <a:rPr lang="en-US" sz="2400" dirty="0">
                <a:latin typeface="Arial" panose="020B0604020202020204" pitchFamily="34" charset="0"/>
              </a:rPr>
              <a:t>In contrast to PHy, ICIHy appears to be more</a:t>
            </a:r>
            <a:r>
              <a:rPr lang="en-US" sz="2400" dirty="0">
                <a:latin typeface="Calibri" panose="020F0502020204030204" pitchFamily="34" charset="0"/>
              </a:rPr>
              <a:t> </a:t>
            </a:r>
            <a:r>
              <a:rPr lang="en-US" sz="2400" dirty="0">
                <a:latin typeface="Arial" panose="020B0604020202020204" pitchFamily="34" charset="0"/>
              </a:rPr>
              <a:t>refractory to glucocorticoid therapy, and studies have demonstrated the lack of improvement or</a:t>
            </a:r>
            <a:r>
              <a:rPr lang="en-US" sz="2400" dirty="0">
                <a:latin typeface="Calibri" panose="020F0502020204030204" pitchFamily="34" charset="0"/>
              </a:rPr>
              <a:t> </a:t>
            </a:r>
            <a:r>
              <a:rPr lang="en-US" sz="2400" dirty="0">
                <a:latin typeface="Arial" panose="020B0604020202020204" pitchFamily="34" charset="0"/>
              </a:rPr>
              <a:t>recovery of hormonal function of pituitary function even after 12 months of glucocorticoid</a:t>
            </a:r>
            <a:r>
              <a:rPr lang="en-US" sz="2400" dirty="0">
                <a:latin typeface="Calibri" panose="020F0502020204030204" pitchFamily="34" charset="0"/>
              </a:rPr>
              <a:t> </a:t>
            </a:r>
            <a:r>
              <a:rPr lang="en-US" sz="2400" dirty="0">
                <a:latin typeface="Arial" panose="020B0604020202020204" pitchFamily="34" charset="0"/>
              </a:rPr>
              <a:t>treatment .</a:t>
            </a:r>
            <a:endParaRPr lang="en-US" sz="24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21556716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3361512"/>
              </p:ext>
            </p:extLst>
          </p:nvPr>
        </p:nvGraphicFramePr>
        <p:xfrm>
          <a:off x="993913" y="999986"/>
          <a:ext cx="10204174" cy="5565914"/>
        </p:xfrm>
        <a:graphic>
          <a:graphicData uri="http://schemas.openxmlformats.org/drawingml/2006/table">
            <a:tbl>
              <a:tblPr firstRow="1" bandRow="1">
                <a:tableStyleId>{5C22544A-7EE6-4342-B048-85BDC9FD1C3A}</a:tableStyleId>
              </a:tblPr>
              <a:tblGrid>
                <a:gridCol w="1522660">
                  <a:extLst>
                    <a:ext uri="{9D8B030D-6E8A-4147-A177-3AD203B41FA5}">
                      <a16:colId xmlns:a16="http://schemas.microsoft.com/office/drawing/2014/main" val="1331188229"/>
                    </a:ext>
                  </a:extLst>
                </a:gridCol>
                <a:gridCol w="2333722">
                  <a:extLst>
                    <a:ext uri="{9D8B030D-6E8A-4147-A177-3AD203B41FA5}">
                      <a16:colId xmlns:a16="http://schemas.microsoft.com/office/drawing/2014/main" val="3605458910"/>
                    </a:ext>
                  </a:extLst>
                </a:gridCol>
                <a:gridCol w="6347792">
                  <a:extLst>
                    <a:ext uri="{9D8B030D-6E8A-4147-A177-3AD203B41FA5}">
                      <a16:colId xmlns:a16="http://schemas.microsoft.com/office/drawing/2014/main" val="398509302"/>
                    </a:ext>
                  </a:extLst>
                </a:gridCol>
              </a:tblGrid>
              <a:tr h="901849">
                <a:tc>
                  <a:txBody>
                    <a:bodyPr/>
                    <a:lstStyle/>
                    <a:p>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mj-cs"/>
                        </a:rPr>
                        <a:t> </a:t>
                      </a:r>
                      <a:r>
                        <a:rPr kumimoji="0" lang="en-US" sz="2000" b="0" i="0" u="none" strike="noStrike" kern="1200" cap="none" spc="0" normalizeH="0" baseline="0" noProof="0" dirty="0" smtClean="0">
                          <a:ln>
                            <a:noFill/>
                          </a:ln>
                          <a:solidFill>
                            <a:schemeClr val="tx1"/>
                          </a:solidFill>
                          <a:effectLst/>
                          <a:uLnTx/>
                          <a:uFillTx/>
                          <a:latin typeface="Arial" panose="020B0604020202020204" pitchFamily="34" charset="0"/>
                          <a:ea typeface="+mj-ea"/>
                          <a:cs typeface="+mj-cs"/>
                        </a:rPr>
                        <a:t>grade </a:t>
                      </a:r>
                      <a:endParaRPr lang="en-US" dirty="0">
                        <a:solidFill>
                          <a:schemeClr val="tx1"/>
                        </a:solidFill>
                      </a:endParaRPr>
                    </a:p>
                  </a:txBody>
                  <a:tcPr/>
                </a:tc>
                <a:tc>
                  <a:txBody>
                    <a:bodyPr/>
                    <a:lstStyle/>
                    <a:p>
                      <a:r>
                        <a:rPr lang="en-US" dirty="0" smtClean="0">
                          <a:latin typeface="Arial" panose="020B0604020202020204" pitchFamily="34" charset="0"/>
                          <a:cs typeface="Arial" panose="020B0604020202020204" pitchFamily="34" charset="0"/>
                        </a:rPr>
                        <a:t>Adverse event severity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recommendation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6162191"/>
                  </a:ext>
                </a:extLst>
              </a:tr>
              <a:tr h="1148077">
                <a:tc>
                  <a:txBody>
                    <a:bodyPr/>
                    <a:lstStyle/>
                    <a:p>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 grade 1 </a:t>
                      </a:r>
                      <a:endParaRPr lang="en-US" dirty="0">
                        <a:solidFill>
                          <a:schemeClr val="accent6">
                            <a:lumMod val="50000"/>
                          </a:schemeClr>
                        </a:solidFill>
                      </a:endParaRPr>
                    </a:p>
                  </a:txBody>
                  <a:tcPr/>
                </a:tc>
                <a:tc>
                  <a:txBody>
                    <a:bodyPr/>
                    <a:lstStyle/>
                    <a:p>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asymptomatic</a:t>
                      </a:r>
                      <a:endParaRPr lang="en-US" dirty="0">
                        <a:solidFill>
                          <a:schemeClr val="accent6">
                            <a:lumMod val="50000"/>
                          </a:schemeClr>
                        </a:solidFill>
                      </a:endParaRPr>
                    </a:p>
                  </a:txBody>
                  <a:tcPr/>
                </a:tc>
                <a:tc>
                  <a:txBody>
                    <a:bodyPr/>
                    <a:lstStyle/>
                    <a:p>
                      <a:pPr marL="0" marR="0" lvl="0" indent="0" algn="l" defTabSz="457200" rtl="0" eaLnBrk="1" fontAlgn="auto" latinLnBrk="0" hangingPunct="1">
                        <a:lnSpc>
                          <a:spcPct val="100000"/>
                        </a:lnSpc>
                        <a:spcBef>
                          <a:spcPts val="1000"/>
                        </a:spcBef>
                        <a:spcAft>
                          <a:spcPts val="0"/>
                        </a:spcAft>
                        <a:buClr>
                          <a:srgbClr val="B31166">
                            <a:lumMod val="60000"/>
                            <a:lumOff val="40000"/>
                          </a:srgbClr>
                        </a:buClr>
                        <a:buSzPct val="80000"/>
                        <a:buFont typeface="Wingdings 3" charset="2"/>
                        <a:buNone/>
                        <a:tabLst/>
                        <a:defRPr/>
                      </a:pPr>
                      <a:r>
                        <a:rPr kumimoji="0" lang="en-US" sz="20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mj-cs"/>
                        </a:rPr>
                        <a:t> </a:t>
                      </a:r>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hormone </a:t>
                      </a:r>
                      <a:r>
                        <a:rPr kumimoji="0" lang="en-US" sz="2000" b="0" i="0" u="none" strike="noStrike" kern="1200" cap="none" spc="0" normalizeH="0" baseline="0" noProof="0" dirty="0" smtClean="0">
                          <a:ln>
                            <a:noFill/>
                          </a:ln>
                          <a:solidFill>
                            <a:schemeClr val="accent6">
                              <a:lumMod val="50000"/>
                            </a:schemeClr>
                          </a:solidFill>
                          <a:effectLst/>
                          <a:uLnTx/>
                          <a:uFillTx/>
                          <a:latin typeface="Calibri" panose="020F0502020204030204" pitchFamily="34" charset="0"/>
                          <a:ea typeface="+mj-ea"/>
                          <a:cs typeface="+mj-cs"/>
                        </a:rPr>
                        <a:t> </a:t>
                      </a:r>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replacement can be provided and there is no need for discontinuation of ICI therapy </a:t>
                      </a:r>
                    </a:p>
                    <a:p>
                      <a:endParaRPr lang="en-US" dirty="0"/>
                    </a:p>
                  </a:txBody>
                  <a:tcPr/>
                </a:tc>
                <a:extLst>
                  <a:ext uri="{0D108BD9-81ED-4DB2-BD59-A6C34878D82A}">
                    <a16:rowId xmlns:a16="http://schemas.microsoft.com/office/drawing/2014/main" val="1860491051"/>
                  </a:ext>
                </a:extLst>
              </a:tr>
              <a:tr h="825181">
                <a:tc>
                  <a:txBody>
                    <a:bodyPr/>
                    <a:lstStyle/>
                    <a:p>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grade 2</a:t>
                      </a:r>
                      <a:r>
                        <a:rPr kumimoji="0" lang="en-US" sz="2000" b="0" i="0" u="none" strike="noStrike" kern="1200" cap="none" spc="0" normalizeH="0" baseline="0" noProof="0" dirty="0" smtClean="0">
                          <a:ln>
                            <a:noFill/>
                          </a:ln>
                          <a:solidFill>
                            <a:srgbClr val="FFFF00"/>
                          </a:solidFill>
                          <a:effectLst/>
                          <a:uLnTx/>
                          <a:uFillTx/>
                          <a:latin typeface="Arial" panose="020B0604020202020204" pitchFamily="34" charset="0"/>
                          <a:ea typeface="+mj-ea"/>
                          <a:cs typeface="+mj-cs"/>
                        </a:rPr>
                        <a:t> </a:t>
                      </a:r>
                      <a:endParaRPr lang="en-US" dirty="0"/>
                    </a:p>
                  </a:txBody>
                  <a:tcPr/>
                </a:tc>
                <a:tc>
                  <a:txBody>
                    <a:bodyPr/>
                    <a:lstStyle/>
                    <a:p>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mildly symptomatic</a:t>
                      </a:r>
                      <a:endParaRPr lang="en-US" dirty="0">
                        <a:solidFill>
                          <a:schemeClr val="accent6">
                            <a:lumMod val="50000"/>
                          </a:schemeClr>
                        </a:solidFill>
                      </a:endParaRPr>
                    </a:p>
                  </a:txBody>
                  <a:tcPr/>
                </a:tc>
                <a:tc>
                  <a:txBody>
                    <a:bodyPr/>
                    <a:lstStyle/>
                    <a:p>
                      <a:pPr marL="0" marR="0" lvl="0" indent="0" algn="l" defTabSz="457200" rtl="0" eaLnBrk="1" fontAlgn="auto" latinLnBrk="0" hangingPunct="1">
                        <a:lnSpc>
                          <a:spcPct val="100000"/>
                        </a:lnSpc>
                        <a:spcBef>
                          <a:spcPts val="1000"/>
                        </a:spcBef>
                        <a:spcAft>
                          <a:spcPts val="0"/>
                        </a:spcAft>
                        <a:buClr>
                          <a:srgbClr val="B31166">
                            <a:lumMod val="60000"/>
                            <a:lumOff val="40000"/>
                          </a:srgbClr>
                        </a:buClr>
                        <a:buSzPct val="80000"/>
                        <a:buFont typeface="Wingdings 3" charset="2"/>
                        <a:buNone/>
                        <a:tabLst/>
                        <a:defRPr/>
                      </a:pPr>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n-ea"/>
                          <a:cs typeface="+mn-cs"/>
                        </a:rPr>
                        <a:t> hormone </a:t>
                      </a:r>
                      <a:r>
                        <a:rPr kumimoji="0" lang="en-US" sz="2000" b="0" i="0" u="none" strike="noStrike" kern="1200" cap="none" spc="0" normalizeH="0" baseline="0" noProof="0" dirty="0" smtClean="0">
                          <a:ln>
                            <a:noFill/>
                          </a:ln>
                          <a:solidFill>
                            <a:schemeClr val="accent6">
                              <a:lumMod val="50000"/>
                            </a:schemeClr>
                          </a:solidFill>
                          <a:effectLst/>
                          <a:uLnTx/>
                          <a:uFillTx/>
                          <a:latin typeface="Calibri" panose="020F0502020204030204" pitchFamily="34" charset="0"/>
                          <a:ea typeface="+mn-ea"/>
                          <a:cs typeface="+mn-cs"/>
                        </a:rPr>
                        <a:t> </a:t>
                      </a:r>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n-ea"/>
                          <a:cs typeface="+mn-cs"/>
                        </a:rPr>
                        <a:t>replacement can be provided and there is no need for discontinuation of ICI therapy </a:t>
                      </a:r>
                    </a:p>
                  </a:txBody>
                  <a:tcPr/>
                </a:tc>
                <a:extLst>
                  <a:ext uri="{0D108BD9-81ED-4DB2-BD59-A6C34878D82A}">
                    <a16:rowId xmlns:a16="http://schemas.microsoft.com/office/drawing/2014/main" val="4112822350"/>
                  </a:ext>
                </a:extLst>
              </a:tr>
              <a:tr h="1865626">
                <a:tc>
                  <a:txBody>
                    <a:bodyPr/>
                    <a:lstStyle/>
                    <a:p>
                      <a:r>
                        <a:rPr kumimoji="0" lang="en-US" sz="2000" b="0" i="0" u="none" strike="noStrike" kern="1200" cap="none" spc="0" normalizeH="0" baseline="0" noProof="0" dirty="0" smtClean="0">
                          <a:ln>
                            <a:noFill/>
                          </a:ln>
                          <a:solidFill>
                            <a:prstClr val="white"/>
                          </a:solidFill>
                          <a:effectLst/>
                          <a:uLnTx/>
                          <a:uFillTx/>
                          <a:latin typeface="Calibri" panose="020F0502020204030204" pitchFamily="34" charset="0"/>
                          <a:ea typeface="+mj-ea"/>
                          <a:cs typeface="+mj-cs"/>
                        </a:rPr>
                        <a:t> </a:t>
                      </a:r>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grade 3 </a:t>
                      </a:r>
                      <a:endParaRPr lang="en-US" dirty="0">
                        <a:solidFill>
                          <a:schemeClr val="accent6">
                            <a:lumMod val="50000"/>
                          </a:schemeClr>
                        </a:solidFill>
                      </a:endParaRPr>
                    </a:p>
                  </a:txBody>
                  <a:tcPr/>
                </a:tc>
                <a:tc>
                  <a:txBody>
                    <a:bodyPr/>
                    <a:lstStyle/>
                    <a:p>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moderately symptomatic</a:t>
                      </a:r>
                      <a:endParaRPr lang="en-US" dirty="0">
                        <a:solidFill>
                          <a:schemeClr val="accent6">
                            <a:lumMod val="50000"/>
                          </a:schemeClr>
                        </a:solidFill>
                      </a:endParaRPr>
                    </a:p>
                  </a:txBody>
                  <a:tcPr/>
                </a:tc>
                <a:tc>
                  <a:txBody>
                    <a:bodyPr/>
                    <a:lstStyle/>
                    <a:p>
                      <a:pPr marL="0" marR="0" lvl="0" indent="0" algn="l" defTabSz="457200" rtl="0" eaLnBrk="1" fontAlgn="auto" latinLnBrk="0" hangingPunct="1">
                        <a:lnSpc>
                          <a:spcPct val="100000"/>
                        </a:lnSpc>
                        <a:spcBef>
                          <a:spcPts val="1000"/>
                        </a:spcBef>
                        <a:spcAft>
                          <a:spcPts val="0"/>
                        </a:spcAft>
                        <a:buClr>
                          <a:srgbClr val="B31166">
                            <a:lumMod val="60000"/>
                            <a:lumOff val="40000"/>
                          </a:srgbClr>
                        </a:buClr>
                        <a:buSzPct val="80000"/>
                        <a:buFont typeface="Wingdings 3" charset="2"/>
                        <a:buNone/>
                        <a:tabLst/>
                        <a:defRPr/>
                      </a:pPr>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ICI therapy must be delayed and re-initiation of ICI must be considered based on clinical response to hormonal replacement/ glucocorticoid </a:t>
                      </a:r>
                      <a:r>
                        <a:rPr kumimoji="0" lang="en-US" sz="2000" b="0" i="0" u="none" strike="noStrike" kern="1200" cap="none" spc="0" normalizeH="0" baseline="0" noProof="0" dirty="0" smtClean="0">
                          <a:ln>
                            <a:noFill/>
                          </a:ln>
                          <a:solidFill>
                            <a:schemeClr val="accent6">
                              <a:lumMod val="50000"/>
                            </a:schemeClr>
                          </a:solidFill>
                          <a:effectLst/>
                          <a:uLnTx/>
                          <a:uFillTx/>
                          <a:latin typeface="Calibri" panose="020F0502020204030204" pitchFamily="34" charset="0"/>
                          <a:ea typeface="+mj-ea"/>
                          <a:cs typeface="+mj-cs"/>
                        </a:rPr>
                        <a:t> </a:t>
                      </a:r>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treatment </a:t>
                      </a:r>
                    </a:p>
                    <a:p>
                      <a:endParaRPr lang="en-US" dirty="0"/>
                    </a:p>
                  </a:txBody>
                  <a:tcPr/>
                </a:tc>
                <a:extLst>
                  <a:ext uri="{0D108BD9-81ED-4DB2-BD59-A6C34878D82A}">
                    <a16:rowId xmlns:a16="http://schemas.microsoft.com/office/drawing/2014/main" val="1124799616"/>
                  </a:ext>
                </a:extLst>
              </a:tr>
              <a:tr h="825181">
                <a:tc>
                  <a:txBody>
                    <a:bodyPr/>
                    <a:lstStyle/>
                    <a:p>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grade 4 </a:t>
                      </a:r>
                      <a:endParaRPr lang="en-US" dirty="0">
                        <a:solidFill>
                          <a:schemeClr val="accent6">
                            <a:lumMod val="50000"/>
                          </a:schemeClr>
                        </a:solidFill>
                      </a:endParaRPr>
                    </a:p>
                  </a:txBody>
                  <a:tcPr/>
                </a:tc>
                <a:tc>
                  <a:txBody>
                    <a:bodyPr/>
                    <a:lstStyle/>
                    <a:p>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severe or life-threatening</a:t>
                      </a:r>
                      <a:endParaRPr lang="en-US" dirty="0">
                        <a:solidFill>
                          <a:schemeClr val="accent6">
                            <a:lumMod val="50000"/>
                          </a:schemeClr>
                        </a:solidFill>
                      </a:endParaRPr>
                    </a:p>
                  </a:txBody>
                  <a:tcPr/>
                </a:tc>
                <a:tc>
                  <a:txBody>
                    <a:bodyPr/>
                    <a:lstStyle/>
                    <a:p>
                      <a:pPr marL="0" marR="0" lvl="0" indent="0" algn="l" defTabSz="457200" rtl="0" eaLnBrk="1" fontAlgn="auto" latinLnBrk="0" hangingPunct="1">
                        <a:lnSpc>
                          <a:spcPct val="100000"/>
                        </a:lnSpc>
                        <a:spcBef>
                          <a:spcPts val="1000"/>
                        </a:spcBef>
                        <a:spcAft>
                          <a:spcPts val="0"/>
                        </a:spcAft>
                        <a:buClr>
                          <a:srgbClr val="B31166">
                            <a:lumMod val="60000"/>
                            <a:lumOff val="40000"/>
                          </a:srgbClr>
                        </a:buClr>
                        <a:buSzPct val="80000"/>
                        <a:buFont typeface="Wingdings 3" charset="2"/>
                        <a:buNone/>
                        <a:tabLst/>
                        <a:defRPr/>
                      </a:pPr>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ICI therapy must be discontinued and </a:t>
                      </a:r>
                      <a:r>
                        <a:rPr kumimoji="0" lang="en-US" sz="2000" b="0" i="0" u="none" strike="noStrike" kern="1200" cap="none" spc="0" normalizeH="0" baseline="0" noProof="0" dirty="0" smtClean="0">
                          <a:ln>
                            <a:noFill/>
                          </a:ln>
                          <a:solidFill>
                            <a:schemeClr val="accent6">
                              <a:lumMod val="50000"/>
                            </a:schemeClr>
                          </a:solidFill>
                          <a:effectLst/>
                          <a:uLnTx/>
                          <a:uFillTx/>
                          <a:latin typeface="Calibri" panose="020F0502020204030204" pitchFamily="34" charset="0"/>
                          <a:ea typeface="+mj-ea"/>
                          <a:cs typeface="+mj-cs"/>
                        </a:rPr>
                        <a:t> </a:t>
                      </a:r>
                      <a:r>
                        <a:rPr kumimoji="0" lang="en-US" sz="2000" b="0"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mj-ea"/>
                          <a:cs typeface="+mj-cs"/>
                        </a:rPr>
                        <a:t>high dose glucocorticoid therapy must be administered</a:t>
                      </a:r>
                    </a:p>
                  </a:txBody>
                  <a:tcPr/>
                </a:tc>
                <a:extLst>
                  <a:ext uri="{0D108BD9-81ED-4DB2-BD59-A6C34878D82A}">
                    <a16:rowId xmlns:a16="http://schemas.microsoft.com/office/drawing/2014/main" val="3595626812"/>
                  </a:ext>
                </a:extLst>
              </a:tr>
            </a:tbl>
          </a:graphicData>
        </a:graphic>
      </p:graphicFrame>
      <p:sp>
        <p:nvSpPr>
          <p:cNvPr id="5" name="Rectangle 4"/>
          <p:cNvSpPr/>
          <p:nvPr/>
        </p:nvSpPr>
        <p:spPr>
          <a:xfrm>
            <a:off x="397566" y="265597"/>
            <a:ext cx="9899374" cy="461665"/>
          </a:xfrm>
          <a:prstGeom prst="rect">
            <a:avLst/>
          </a:prstGeom>
        </p:spPr>
        <p:txBody>
          <a:bodyPr wrap="square">
            <a:spAutoFit/>
          </a:bodyPr>
          <a:lstStyle/>
          <a:p>
            <a:pPr lvl="0">
              <a:spcBef>
                <a:spcPts val="1000"/>
              </a:spcBef>
              <a:buClr>
                <a:srgbClr val="B31166">
                  <a:lumMod val="60000"/>
                  <a:lumOff val="40000"/>
                </a:srgbClr>
              </a:buClr>
              <a:buSzPct val="80000"/>
            </a:pPr>
            <a:r>
              <a:rPr lang="en-US" sz="2000" dirty="0">
                <a:solidFill>
                  <a:prstClr val="white"/>
                </a:solidFill>
                <a:latin typeface="Arial" panose="020B0604020202020204" pitchFamily="34" charset="0"/>
                <a:ea typeface="+mj-ea"/>
                <a:cs typeface="+mj-cs"/>
              </a:rPr>
              <a:t> </a:t>
            </a:r>
            <a:r>
              <a:rPr lang="en-US" sz="2400" dirty="0">
                <a:solidFill>
                  <a:prstClr val="white"/>
                </a:solidFill>
                <a:latin typeface="Arial" panose="020B0604020202020204" pitchFamily="34" charset="0"/>
                <a:ea typeface="+mj-ea"/>
                <a:cs typeface="+mj-cs"/>
              </a:rPr>
              <a:t>glucocorticoid therapy is recommended in ICIHy based on </a:t>
            </a:r>
            <a:r>
              <a:rPr lang="en-US" sz="2400" dirty="0">
                <a:solidFill>
                  <a:prstClr val="white"/>
                </a:solidFill>
                <a:latin typeface="Calibri" panose="020F0502020204030204" pitchFamily="34" charset="0"/>
                <a:ea typeface="+mj-ea"/>
                <a:cs typeface="+mj-cs"/>
              </a:rPr>
              <a:t> </a:t>
            </a:r>
            <a:r>
              <a:rPr lang="en-US" sz="2400" dirty="0">
                <a:solidFill>
                  <a:prstClr val="white"/>
                </a:solidFill>
                <a:latin typeface="Arial" panose="020B0604020202020204" pitchFamily="34" charset="0"/>
                <a:ea typeface="+mj-ea"/>
                <a:cs typeface="+mj-cs"/>
              </a:rPr>
              <a:t>the severity:</a:t>
            </a:r>
          </a:p>
        </p:txBody>
      </p:sp>
    </p:spTree>
    <p:extLst>
      <p:ext uri="{BB962C8B-B14F-4D97-AF65-F5344CB8AC3E}">
        <p14:creationId xmlns:p14="http://schemas.microsoft.com/office/powerpoint/2010/main" val="168924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46112" y="1696278"/>
            <a:ext cx="4939678" cy="4465983"/>
          </a:xfrm>
        </p:spPr>
        <p:txBody>
          <a:bodyPr>
            <a:normAutofit fontScale="92500"/>
          </a:bodyPr>
          <a:lstStyle/>
          <a:p>
            <a:pPr marL="0" indent="0">
              <a:buNone/>
            </a:pPr>
            <a:endParaRPr lang="en-US" sz="2400" dirty="0" smtClean="0">
              <a:latin typeface="Arial" panose="020B0604020202020204" pitchFamily="34" charset="0"/>
            </a:endParaRPr>
          </a:p>
          <a:p>
            <a:pPr marL="0" indent="0">
              <a:buNone/>
            </a:pPr>
            <a:r>
              <a:rPr lang="en-US" sz="2400" dirty="0" smtClean="0">
                <a:latin typeface="Arial" panose="020B0604020202020204" pitchFamily="34" charset="0"/>
              </a:rPr>
              <a:t>1</a:t>
            </a:r>
            <a:r>
              <a:rPr lang="en-US" sz="2400" dirty="0">
                <a:latin typeface="Arial" panose="020B0604020202020204" pitchFamily="34" charset="0"/>
              </a:rPr>
              <a:t>. Lymphocytic hypophysitis (LHy)</a:t>
            </a:r>
          </a:p>
          <a:p>
            <a:pPr marL="0" indent="0">
              <a:buNone/>
            </a:pPr>
            <a:r>
              <a:rPr lang="en-US" sz="2400" dirty="0">
                <a:latin typeface="Arial" panose="020B0604020202020204" pitchFamily="34" charset="0"/>
              </a:rPr>
              <a:t>2. Granulomatous hypophysitis (GHy)</a:t>
            </a:r>
          </a:p>
          <a:p>
            <a:pPr marL="0" indent="0">
              <a:buNone/>
            </a:pPr>
            <a:r>
              <a:rPr lang="en-US" sz="2400" dirty="0">
                <a:latin typeface="Arial" panose="020B0604020202020204" pitchFamily="34" charset="0"/>
              </a:rPr>
              <a:t>3. IgG-4 hypophysitis (IgG4Hy)</a:t>
            </a:r>
          </a:p>
          <a:p>
            <a:pPr marL="0" indent="0">
              <a:buNone/>
            </a:pPr>
            <a:r>
              <a:rPr lang="en-US" sz="2400" dirty="0">
                <a:latin typeface="Arial" panose="020B0604020202020204" pitchFamily="34" charset="0"/>
              </a:rPr>
              <a:t>4. Xanthomatous hypophysitis (XHy)</a:t>
            </a:r>
          </a:p>
          <a:p>
            <a:pPr marL="0" indent="0">
              <a:buNone/>
            </a:pPr>
            <a:r>
              <a:rPr lang="en-US" sz="2400" dirty="0">
                <a:latin typeface="Arial" panose="020B0604020202020204" pitchFamily="34" charset="0"/>
              </a:rPr>
              <a:t>5. Necrotizing hypophysitis (NHy)</a:t>
            </a:r>
          </a:p>
          <a:p>
            <a:pPr marL="0" indent="0">
              <a:buNone/>
            </a:pPr>
            <a:r>
              <a:rPr lang="en-US" sz="2400" dirty="0">
                <a:latin typeface="Arial" panose="020B0604020202020204" pitchFamily="34" charset="0"/>
              </a:rPr>
              <a:t>6. Mixed forms (lymphogranulomatous, xanthogranulomatous hypophysitis)</a:t>
            </a:r>
            <a:endParaRPr lang="en-US" sz="2000" dirty="0"/>
          </a:p>
        </p:txBody>
      </p:sp>
      <p:sp>
        <p:nvSpPr>
          <p:cNvPr id="8" name="Content Placeholder 7"/>
          <p:cNvSpPr>
            <a:spLocks noGrp="1"/>
          </p:cNvSpPr>
          <p:nvPr>
            <p:ph sz="half" idx="2"/>
          </p:nvPr>
        </p:nvSpPr>
        <p:spPr>
          <a:xfrm>
            <a:off x="6175513" y="1601458"/>
            <a:ext cx="5645426" cy="4878856"/>
          </a:xfrm>
        </p:spPr>
        <p:txBody>
          <a:bodyPr>
            <a:normAutofit fontScale="92500"/>
          </a:bodyPr>
          <a:lstStyle/>
          <a:p>
            <a:pPr marL="0" indent="0">
              <a:buNone/>
            </a:pPr>
            <a:endParaRPr lang="en-US" sz="2400" dirty="0" smtClean="0">
              <a:latin typeface="Arial" panose="020B0604020202020204" pitchFamily="34" charset="0"/>
            </a:endParaRPr>
          </a:p>
          <a:p>
            <a:pPr marL="0" indent="0">
              <a:buNone/>
            </a:pPr>
            <a:r>
              <a:rPr lang="en-US" sz="2400" dirty="0" smtClean="0">
                <a:latin typeface="Arial" panose="020B0604020202020204" pitchFamily="34" charset="0"/>
              </a:rPr>
              <a:t>1</a:t>
            </a:r>
            <a:r>
              <a:rPr lang="en-US" sz="2400" dirty="0">
                <a:latin typeface="Arial" panose="020B0604020202020204" pitchFamily="34" charset="0"/>
              </a:rPr>
              <a:t>. Autoimmune </a:t>
            </a:r>
            <a:r>
              <a:rPr lang="en-US" sz="2400" dirty="0" smtClean="0">
                <a:latin typeface="Arial" panose="020B0604020202020204" pitchFamily="34" charset="0"/>
              </a:rPr>
              <a:t>endocrinopathies</a:t>
            </a:r>
          </a:p>
          <a:p>
            <a:pPr marL="0" indent="0">
              <a:buNone/>
            </a:pPr>
            <a:r>
              <a:rPr lang="en-US" sz="2400" dirty="0">
                <a:latin typeface="Arial" panose="020B0604020202020204" pitchFamily="34" charset="0"/>
              </a:rPr>
              <a:t>2. Systemic autoimmune </a:t>
            </a:r>
            <a:r>
              <a:rPr lang="en-US" sz="2400" dirty="0" smtClean="0">
                <a:latin typeface="Arial" panose="020B0604020202020204" pitchFamily="34" charset="0"/>
              </a:rPr>
              <a:t>diseases</a:t>
            </a:r>
          </a:p>
          <a:p>
            <a:pPr marL="0" indent="0">
              <a:buNone/>
            </a:pPr>
            <a:r>
              <a:rPr lang="en-US" sz="2400" dirty="0">
                <a:latin typeface="Arial" panose="020B0604020202020204" pitchFamily="34" charset="0"/>
              </a:rPr>
              <a:t>3. </a:t>
            </a:r>
            <a:r>
              <a:rPr lang="en-US" sz="2400" dirty="0" smtClean="0">
                <a:latin typeface="Arial" panose="020B0604020202020204" pitchFamily="34" charset="0"/>
              </a:rPr>
              <a:t>Vasculitides</a:t>
            </a:r>
          </a:p>
          <a:p>
            <a:pPr marL="0" indent="0">
              <a:buNone/>
            </a:pPr>
            <a:r>
              <a:rPr lang="en-US" sz="2400" dirty="0">
                <a:latin typeface="Arial" panose="020B0604020202020204" pitchFamily="34" charset="0"/>
              </a:rPr>
              <a:t>4. Inflammatory and proliferative </a:t>
            </a:r>
            <a:r>
              <a:rPr lang="en-US" sz="2400" dirty="0" smtClean="0">
                <a:latin typeface="Arial" panose="020B0604020202020204" pitchFamily="34" charset="0"/>
              </a:rPr>
              <a:t>  disorders</a:t>
            </a:r>
          </a:p>
          <a:p>
            <a:pPr marL="0" indent="0">
              <a:buNone/>
            </a:pPr>
            <a:r>
              <a:rPr lang="en-US" sz="2400" dirty="0">
                <a:latin typeface="Arial" panose="020B0604020202020204" pitchFamily="34" charset="0"/>
              </a:rPr>
              <a:t>5. Neoplastic lesions of the sellar and suprasellar </a:t>
            </a:r>
            <a:r>
              <a:rPr lang="en-US" sz="2400" dirty="0" smtClean="0">
                <a:latin typeface="Arial" panose="020B0604020202020204" pitchFamily="34" charset="0"/>
              </a:rPr>
              <a:t>regions</a:t>
            </a:r>
          </a:p>
          <a:p>
            <a:pPr marL="0" indent="0">
              <a:buNone/>
            </a:pPr>
            <a:r>
              <a:rPr lang="en-US" sz="2400" dirty="0">
                <a:latin typeface="Arial" panose="020B0604020202020204" pitchFamily="34" charset="0"/>
              </a:rPr>
              <a:t>6. Drug-induced </a:t>
            </a:r>
            <a:r>
              <a:rPr lang="en-US" sz="2400" dirty="0" smtClean="0">
                <a:latin typeface="Arial" panose="020B0604020202020204" pitchFamily="34" charset="0"/>
              </a:rPr>
              <a:t>hypophysitis</a:t>
            </a:r>
          </a:p>
          <a:p>
            <a:pPr marL="0" indent="0">
              <a:buNone/>
            </a:pPr>
            <a:r>
              <a:rPr lang="en-US" sz="2400" dirty="0">
                <a:latin typeface="Arial" panose="020B0604020202020204" pitchFamily="34" charset="0"/>
              </a:rPr>
              <a:t>7. </a:t>
            </a:r>
            <a:r>
              <a:rPr lang="en-US" sz="2400" dirty="0" smtClean="0">
                <a:latin typeface="Arial" panose="020B0604020202020204" pitchFamily="34" charset="0"/>
              </a:rPr>
              <a:t>Infections</a:t>
            </a:r>
          </a:p>
          <a:p>
            <a:pPr marL="0" indent="0">
              <a:buNone/>
            </a:pPr>
            <a:r>
              <a:rPr lang="en-US" sz="2400" dirty="0">
                <a:latin typeface="Arial" panose="020B0604020202020204" pitchFamily="34" charset="0"/>
              </a:rPr>
              <a:t>8. Paraneoplastic syndromes</a:t>
            </a:r>
            <a:endParaRPr lang="en-US" sz="2400" dirty="0"/>
          </a:p>
        </p:txBody>
      </p:sp>
      <p:sp>
        <p:nvSpPr>
          <p:cNvPr id="10" name="Oval 9"/>
          <p:cNvSpPr/>
          <p:nvPr/>
        </p:nvSpPr>
        <p:spPr>
          <a:xfrm>
            <a:off x="410817" y="450574"/>
            <a:ext cx="4346713" cy="11926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5941026" y="430061"/>
            <a:ext cx="4365114" cy="1213209"/>
          </a:xfrm>
          <a:prstGeom prst="rect">
            <a:avLst/>
          </a:prstGeom>
        </p:spPr>
      </p:pic>
      <p:sp>
        <p:nvSpPr>
          <p:cNvPr id="15" name="Rectangle 14"/>
          <p:cNvSpPr/>
          <p:nvPr/>
        </p:nvSpPr>
        <p:spPr>
          <a:xfrm>
            <a:off x="5964887" y="754150"/>
            <a:ext cx="4341253" cy="523220"/>
          </a:xfrm>
          <a:prstGeom prst="rect">
            <a:avLst/>
          </a:prstGeom>
        </p:spPr>
        <p:txBody>
          <a:bodyPr wrap="none">
            <a:spAutoFit/>
          </a:bodyPr>
          <a:lstStyle/>
          <a:p>
            <a:r>
              <a:rPr lang="en-US" sz="2800" b="1" dirty="0">
                <a:solidFill>
                  <a:srgbClr val="FFFF00"/>
                </a:solidFill>
                <a:latin typeface="Arial" panose="020B0604020202020204" pitchFamily="34" charset="0"/>
              </a:rPr>
              <a:t>Secondary hypophysitis</a:t>
            </a:r>
          </a:p>
        </p:txBody>
      </p:sp>
      <p:sp>
        <p:nvSpPr>
          <p:cNvPr id="16" name="Rectangle 15"/>
          <p:cNvSpPr/>
          <p:nvPr/>
        </p:nvSpPr>
        <p:spPr>
          <a:xfrm>
            <a:off x="536176" y="738761"/>
            <a:ext cx="4095993" cy="553998"/>
          </a:xfrm>
          <a:prstGeom prst="rect">
            <a:avLst/>
          </a:prstGeom>
        </p:spPr>
        <p:txBody>
          <a:bodyPr wrap="none">
            <a:spAutoFit/>
          </a:bodyPr>
          <a:lstStyle/>
          <a:p>
            <a:pPr lvl="0">
              <a:spcBef>
                <a:spcPts val="1000"/>
              </a:spcBef>
              <a:buClr>
                <a:srgbClr val="B31166">
                  <a:lumMod val="60000"/>
                  <a:lumOff val="40000"/>
                </a:srgbClr>
              </a:buClr>
              <a:buSzPct val="80000"/>
            </a:pPr>
            <a:r>
              <a:rPr lang="en-US" sz="3000" b="1" dirty="0">
                <a:solidFill>
                  <a:srgbClr val="FFFF00"/>
                </a:solidFill>
                <a:latin typeface="Arial" panose="020B0604020202020204" pitchFamily="34" charset="0"/>
                <a:ea typeface="+mj-ea"/>
                <a:cs typeface="+mj-cs"/>
              </a:rPr>
              <a:t>Primary hypophysitis</a:t>
            </a:r>
          </a:p>
        </p:txBody>
      </p:sp>
    </p:spTree>
    <p:extLst>
      <p:ext uri="{BB962C8B-B14F-4D97-AF65-F5344CB8AC3E}">
        <p14:creationId xmlns:p14="http://schemas.microsoft.com/office/powerpoint/2010/main" val="12678971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409" y="1404729"/>
            <a:ext cx="10124661" cy="4386471"/>
          </a:xfrm>
        </p:spPr>
        <p:txBody>
          <a:bodyPr>
            <a:normAutofit/>
          </a:bodyPr>
          <a:lstStyle/>
          <a:p>
            <a:r>
              <a:rPr lang="en-US" sz="2400" dirty="0" smtClean="0">
                <a:latin typeface="Arial" panose="020B0604020202020204" pitchFamily="34" charset="0"/>
              </a:rPr>
              <a:t>Other</a:t>
            </a:r>
            <a:r>
              <a:rPr lang="en-US" sz="2400" dirty="0" smtClean="0">
                <a:latin typeface="Calibri" panose="020F0502020204030204" pitchFamily="34" charset="0"/>
              </a:rPr>
              <a:t> </a:t>
            </a:r>
            <a:r>
              <a:rPr lang="en-US" sz="2400" dirty="0">
                <a:latin typeface="Arial" panose="020B0604020202020204" pitchFamily="34" charset="0"/>
              </a:rPr>
              <a:t>immunosuppressive agents such as </a:t>
            </a:r>
            <a:r>
              <a:rPr lang="en-US" sz="2400" dirty="0">
                <a:solidFill>
                  <a:srgbClr val="FFFF00"/>
                </a:solidFill>
                <a:latin typeface="Arial" panose="020B0604020202020204" pitchFamily="34" charset="0"/>
              </a:rPr>
              <a:t>azathioprine</a:t>
            </a:r>
            <a:r>
              <a:rPr lang="en-US" sz="2400" dirty="0">
                <a:latin typeface="Arial" panose="020B0604020202020204" pitchFamily="34" charset="0"/>
              </a:rPr>
              <a:t>, </a:t>
            </a:r>
            <a:r>
              <a:rPr lang="en-US" sz="2400" dirty="0">
                <a:solidFill>
                  <a:srgbClr val="FFFF00"/>
                </a:solidFill>
                <a:latin typeface="Arial" panose="020B0604020202020204" pitchFamily="34" charset="0"/>
              </a:rPr>
              <a:t>methotrexate</a:t>
            </a:r>
            <a:r>
              <a:rPr lang="en-US" sz="2400" dirty="0">
                <a:latin typeface="Arial" panose="020B0604020202020204" pitchFamily="34" charset="0"/>
              </a:rPr>
              <a:t>, and </a:t>
            </a:r>
            <a:r>
              <a:rPr lang="en-US" sz="2400" dirty="0">
                <a:solidFill>
                  <a:srgbClr val="FFFF00"/>
                </a:solidFill>
                <a:latin typeface="Arial" panose="020B0604020202020204" pitchFamily="34" charset="0"/>
              </a:rPr>
              <a:t>cyclosporine</a:t>
            </a:r>
            <a:r>
              <a:rPr lang="en-US" sz="2400" dirty="0">
                <a:latin typeface="Arial" panose="020B0604020202020204" pitchFamily="34" charset="0"/>
              </a:rPr>
              <a:t> A can </a:t>
            </a:r>
            <a:r>
              <a:rPr lang="en-US" sz="2400" dirty="0" smtClean="0">
                <a:latin typeface="Arial" panose="020B0604020202020204" pitchFamily="34" charset="0"/>
              </a:rPr>
              <a:t>be</a:t>
            </a:r>
            <a:r>
              <a:rPr lang="en-US" sz="2400" dirty="0" smtClean="0">
                <a:latin typeface="Calibri" panose="020F0502020204030204" pitchFamily="34" charset="0"/>
              </a:rPr>
              <a:t> </a:t>
            </a:r>
            <a:r>
              <a:rPr lang="en-US" sz="2400" dirty="0">
                <a:latin typeface="Arial" panose="020B0604020202020204" pitchFamily="34" charset="0"/>
              </a:rPr>
              <a:t>used in patients who relapse or do not respond to glucocorticoid therapy, and these </a:t>
            </a:r>
            <a:r>
              <a:rPr lang="en-US" sz="2400" dirty="0" smtClean="0">
                <a:latin typeface="Arial" panose="020B0604020202020204" pitchFamily="34" charset="0"/>
              </a:rPr>
              <a:t>modalities</a:t>
            </a:r>
            <a:r>
              <a:rPr lang="en-US" sz="2400" dirty="0" smtClean="0">
                <a:latin typeface="Calibri" panose="020F0502020204030204" pitchFamily="34" charset="0"/>
              </a:rPr>
              <a:t> </a:t>
            </a:r>
            <a:r>
              <a:rPr lang="en-US" sz="2400" dirty="0">
                <a:latin typeface="Arial" panose="020B0604020202020204" pitchFamily="34" charset="0"/>
              </a:rPr>
              <a:t>have been shown to be effective in both PHy and SHy .</a:t>
            </a:r>
            <a:r>
              <a:rPr lang="en-US" sz="2400" dirty="0" smtClean="0">
                <a:latin typeface="Arial" panose="020B0604020202020204" pitchFamily="34" charset="0"/>
              </a:rPr>
              <a:t> </a:t>
            </a:r>
          </a:p>
          <a:p>
            <a:pPr marL="0" indent="0">
              <a:buNone/>
            </a:pPr>
            <a:endParaRPr lang="en-US" sz="2400" dirty="0">
              <a:solidFill>
                <a:srgbClr val="FFFF00"/>
              </a:solidFill>
              <a:latin typeface="Arial" panose="020B0604020202020204" pitchFamily="34" charset="0"/>
            </a:endParaRPr>
          </a:p>
          <a:p>
            <a:r>
              <a:rPr lang="en-US" sz="2400" dirty="0" smtClean="0">
                <a:solidFill>
                  <a:srgbClr val="FFFF00"/>
                </a:solidFill>
                <a:latin typeface="Arial" panose="020B0604020202020204" pitchFamily="34" charset="0"/>
              </a:rPr>
              <a:t>Rituximab</a:t>
            </a:r>
            <a:r>
              <a:rPr lang="en-US" sz="2400" dirty="0" smtClean="0">
                <a:latin typeface="Arial" panose="020B0604020202020204" pitchFamily="34" charset="0"/>
              </a:rPr>
              <a:t> </a:t>
            </a:r>
            <a:r>
              <a:rPr lang="en-US" sz="2400" dirty="0">
                <a:latin typeface="Arial" panose="020B0604020202020204" pitchFamily="34" charset="0"/>
              </a:rPr>
              <a:t>can be </a:t>
            </a:r>
            <a:r>
              <a:rPr lang="en-US" sz="2400" dirty="0" smtClean="0">
                <a:latin typeface="Arial" panose="020B0604020202020204" pitchFamily="34" charset="0"/>
              </a:rPr>
              <a:t>of</a:t>
            </a:r>
            <a:r>
              <a:rPr lang="en-US" sz="2400" dirty="0" smtClean="0">
                <a:latin typeface="Calibri" panose="020F0502020204030204" pitchFamily="34" charset="0"/>
              </a:rPr>
              <a:t> </a:t>
            </a:r>
            <a:r>
              <a:rPr lang="en-US" sz="2400" dirty="0">
                <a:latin typeface="Arial" panose="020B0604020202020204" pitchFamily="34" charset="0"/>
              </a:rPr>
              <a:t>potential benefit, especially among those patients with IgG4Hy or those with a biopsy-proven </a:t>
            </a:r>
            <a:r>
              <a:rPr lang="en-US" sz="2400" dirty="0" smtClean="0">
                <a:latin typeface="Arial" panose="020B0604020202020204" pitchFamily="34" charset="0"/>
              </a:rPr>
              <a:t>B</a:t>
            </a:r>
            <a:r>
              <a:rPr lang="en-US" sz="2400" dirty="0">
                <a:latin typeface="Calibri" panose="020F0502020204030204" pitchFamily="34" charset="0"/>
              </a:rPr>
              <a:t> </a:t>
            </a:r>
            <a:r>
              <a:rPr lang="en-US" sz="2400" dirty="0" smtClean="0">
                <a:latin typeface="Arial" panose="020B0604020202020204" pitchFamily="34" charset="0"/>
              </a:rPr>
              <a:t>lymphocyte </a:t>
            </a:r>
            <a:r>
              <a:rPr lang="en-US" sz="2400" dirty="0">
                <a:latin typeface="Arial" panose="020B0604020202020204" pitchFamily="34" charset="0"/>
              </a:rPr>
              <a:t>predominant, steroid-refractory hypophysitis .</a:t>
            </a:r>
            <a:endParaRPr lang="en-US" sz="2400"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13247550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584" y="636105"/>
            <a:ext cx="11436626" cy="5665304"/>
          </a:xfrm>
        </p:spPr>
        <p:txBody>
          <a:bodyPr>
            <a:normAutofit/>
          </a:bodyPr>
          <a:lstStyle/>
          <a:p>
            <a:r>
              <a:rPr lang="en-US" sz="3500" dirty="0" smtClean="0">
                <a:solidFill>
                  <a:srgbClr val="FFFF00"/>
                </a:solidFill>
                <a:latin typeface="Arial" panose="020B0604020202020204" pitchFamily="34" charset="0"/>
              </a:rPr>
              <a:t>   </a:t>
            </a:r>
            <a:r>
              <a:rPr lang="en-US" sz="4300" dirty="0" smtClean="0">
                <a:solidFill>
                  <a:srgbClr val="FFFF00"/>
                </a:solidFill>
                <a:latin typeface="Arial" panose="020B0604020202020204" pitchFamily="34" charset="0"/>
              </a:rPr>
              <a:t>Surgery</a:t>
            </a:r>
            <a:r>
              <a:rPr lang="en-US" sz="3900" dirty="0" smtClean="0">
                <a:latin typeface="Arial" panose="020B0604020202020204" pitchFamily="34" charset="0"/>
              </a:rPr>
              <a:t> </a:t>
            </a:r>
            <a:endParaRPr lang="en-US" sz="3000" dirty="0">
              <a:latin typeface="Arial" panose="020B0604020202020204" pitchFamily="34" charset="0"/>
            </a:endParaRPr>
          </a:p>
          <a:p>
            <a:pPr marL="0" indent="0">
              <a:buNone/>
            </a:pPr>
            <a:r>
              <a:rPr lang="en-US" dirty="0" smtClean="0">
                <a:latin typeface="Arial" panose="020B0604020202020204" pitchFamily="34" charset="0"/>
              </a:rPr>
              <a:t>     - </a:t>
            </a:r>
            <a:r>
              <a:rPr lang="en-US" sz="2400" dirty="0">
                <a:latin typeface="Arial" panose="020B0604020202020204" pitchFamily="34" charset="0"/>
              </a:rPr>
              <a:t>U</a:t>
            </a:r>
            <a:r>
              <a:rPr lang="en-US" sz="2400" dirty="0" smtClean="0">
                <a:latin typeface="Arial" panose="020B0604020202020204" pitchFamily="34" charset="0"/>
              </a:rPr>
              <a:t>ncertain </a:t>
            </a:r>
            <a:r>
              <a:rPr lang="en-US" sz="2400" dirty="0" smtClean="0">
                <a:latin typeface="Arial" panose="020B0604020202020204" pitchFamily="34" charset="0"/>
              </a:rPr>
              <a:t>diagnosis</a:t>
            </a:r>
          </a:p>
          <a:p>
            <a:pPr marL="0" indent="0">
              <a:buNone/>
            </a:pPr>
            <a:r>
              <a:rPr lang="en-US" sz="2400" dirty="0" smtClean="0">
                <a:latin typeface="Arial" panose="020B0604020202020204" pitchFamily="34" charset="0"/>
              </a:rPr>
              <a:t>    - </a:t>
            </a:r>
            <a:r>
              <a:rPr lang="en-US" sz="2400" dirty="0" smtClean="0">
                <a:latin typeface="Arial" panose="020B0604020202020204" pitchFamily="34" charset="0"/>
              </a:rPr>
              <a:t>Rapid </a:t>
            </a:r>
            <a:r>
              <a:rPr lang="en-US" sz="2400" dirty="0">
                <a:latin typeface="Arial" panose="020B0604020202020204" pitchFamily="34" charset="0"/>
              </a:rPr>
              <a:t>progression of </a:t>
            </a:r>
            <a:r>
              <a:rPr lang="en-US" sz="2400" dirty="0" smtClean="0">
                <a:latin typeface="Arial" panose="020B0604020202020204" pitchFamily="34" charset="0"/>
              </a:rPr>
              <a:t>neurological </a:t>
            </a:r>
            <a:r>
              <a:rPr lang="en-US" sz="2400" dirty="0" smtClean="0">
                <a:latin typeface="Calibri" panose="020F0502020204030204" pitchFamily="34" charset="0"/>
              </a:rPr>
              <a:t> </a:t>
            </a:r>
            <a:r>
              <a:rPr lang="en-US" sz="2400" dirty="0" smtClean="0">
                <a:latin typeface="Arial" panose="020B0604020202020204" pitchFamily="34" charset="0"/>
              </a:rPr>
              <a:t>symptoms</a:t>
            </a:r>
            <a:endParaRPr lang="en-US" sz="2400" dirty="0">
              <a:latin typeface="Arial" panose="020B0604020202020204" pitchFamily="34" charset="0"/>
            </a:endParaRPr>
          </a:p>
          <a:p>
            <a:pPr marL="0" indent="0">
              <a:buNone/>
            </a:pPr>
            <a:r>
              <a:rPr lang="en-US" sz="2400" dirty="0" smtClean="0">
                <a:latin typeface="Arial" panose="020B0604020202020204" pitchFamily="34" charset="0"/>
              </a:rPr>
              <a:t>    - </a:t>
            </a:r>
            <a:r>
              <a:rPr lang="en-US" sz="2400" dirty="0" smtClean="0">
                <a:latin typeface="Arial" panose="020B0604020202020204" pitchFamily="34" charset="0"/>
              </a:rPr>
              <a:t>Large </a:t>
            </a:r>
            <a:r>
              <a:rPr lang="en-US" sz="2400" dirty="0">
                <a:latin typeface="Arial" panose="020B0604020202020204" pitchFamily="34" charset="0"/>
              </a:rPr>
              <a:t>space-occupying </a:t>
            </a:r>
            <a:r>
              <a:rPr lang="en-US" sz="2400" dirty="0" smtClean="0">
                <a:latin typeface="Arial" panose="020B0604020202020204" pitchFamily="34" charset="0"/>
              </a:rPr>
              <a:t>lesions/accessible </a:t>
            </a:r>
            <a:r>
              <a:rPr lang="en-US" sz="2400" dirty="0">
                <a:latin typeface="Arial" panose="020B0604020202020204" pitchFamily="34" charset="0"/>
              </a:rPr>
              <a:t>through </a:t>
            </a:r>
            <a:r>
              <a:rPr lang="en-US" sz="2400" dirty="0" smtClean="0">
                <a:latin typeface="Arial" panose="020B0604020202020204" pitchFamily="34" charset="0"/>
              </a:rPr>
              <a:t>transsphenoidal approach  </a:t>
            </a:r>
          </a:p>
          <a:p>
            <a:endParaRPr lang="en-US" sz="2400" dirty="0" smtClean="0">
              <a:latin typeface="Arial" panose="020B0604020202020204" pitchFamily="34" charset="0"/>
            </a:endParaRPr>
          </a:p>
          <a:p>
            <a:r>
              <a:rPr lang="en-US" sz="2400" dirty="0" smtClean="0">
                <a:latin typeface="Arial" panose="020B0604020202020204" pitchFamily="34" charset="0"/>
              </a:rPr>
              <a:t> An </a:t>
            </a:r>
            <a:r>
              <a:rPr lang="en-US" sz="2400" dirty="0">
                <a:latin typeface="Arial" panose="020B0604020202020204" pitchFamily="34" charset="0"/>
              </a:rPr>
              <a:t>advantage of surgery is that it allows for conclusive </a:t>
            </a:r>
            <a:r>
              <a:rPr lang="en-US" sz="2400" dirty="0" smtClean="0">
                <a:latin typeface="Arial" panose="020B0604020202020204" pitchFamily="34" charset="0"/>
              </a:rPr>
              <a:t>histopathological diagnosis </a:t>
            </a:r>
            <a:r>
              <a:rPr lang="en-US" sz="2400" dirty="0">
                <a:latin typeface="Arial" panose="020B0604020202020204" pitchFamily="34" charset="0"/>
              </a:rPr>
              <a:t>and can definitively reduce mass-effects from AHy </a:t>
            </a:r>
            <a:r>
              <a:rPr lang="en-US" sz="2400" dirty="0" smtClean="0">
                <a:latin typeface="Arial" panose="020B0604020202020204" pitchFamily="34" charset="0"/>
              </a:rPr>
              <a:t> </a:t>
            </a:r>
          </a:p>
          <a:p>
            <a:r>
              <a:rPr lang="en-US" sz="2400" dirty="0" smtClean="0">
                <a:latin typeface="Arial" panose="020B0604020202020204" pitchFamily="34" charset="0"/>
              </a:rPr>
              <a:t> </a:t>
            </a:r>
            <a:r>
              <a:rPr lang="en-US" sz="2400" dirty="0">
                <a:latin typeface="Arial" panose="020B0604020202020204" pitchFamily="34" charset="0"/>
              </a:rPr>
              <a:t>S</a:t>
            </a:r>
            <a:r>
              <a:rPr lang="en-US" sz="2400" dirty="0" smtClean="0">
                <a:latin typeface="Arial" panose="020B0604020202020204" pitchFamily="34" charset="0"/>
              </a:rPr>
              <a:t>urgery </a:t>
            </a:r>
            <a:r>
              <a:rPr lang="en-US" sz="2400" dirty="0">
                <a:latin typeface="Arial" panose="020B0604020202020204" pitchFamily="34" charset="0"/>
              </a:rPr>
              <a:t>could be </a:t>
            </a:r>
            <a:r>
              <a:rPr lang="en-US" sz="2400" dirty="0" smtClean="0">
                <a:latin typeface="Arial" panose="020B0604020202020204" pitchFamily="34" charset="0"/>
              </a:rPr>
              <a:t>a</a:t>
            </a:r>
            <a:r>
              <a:rPr lang="en-US" sz="2400" dirty="0" smtClean="0">
                <a:latin typeface="Calibri" panose="020F0502020204030204" pitchFamily="34" charset="0"/>
              </a:rPr>
              <a:t> </a:t>
            </a:r>
            <a:r>
              <a:rPr lang="en-US" sz="2400" dirty="0">
                <a:latin typeface="Arial" panose="020B0604020202020204" pitchFamily="34" charset="0"/>
              </a:rPr>
              <a:t>better option </a:t>
            </a:r>
            <a:r>
              <a:rPr lang="en-US" sz="2400" dirty="0" smtClean="0">
                <a:latin typeface="Arial" panose="020B0604020202020204" pitchFamily="34" charset="0"/>
              </a:rPr>
              <a:t>for </a:t>
            </a:r>
            <a:r>
              <a:rPr lang="en-US" sz="2400" dirty="0">
                <a:latin typeface="Arial" panose="020B0604020202020204" pitchFamily="34" charset="0"/>
              </a:rPr>
              <a:t>GHy, where it has shown better resolution </a:t>
            </a:r>
            <a:r>
              <a:rPr lang="en-US" sz="2400" dirty="0" smtClean="0">
                <a:latin typeface="Arial" panose="020B0604020202020204" pitchFamily="34" charset="0"/>
              </a:rPr>
              <a:t>of</a:t>
            </a:r>
            <a:r>
              <a:rPr lang="en-US" sz="2400" dirty="0" smtClean="0">
                <a:latin typeface="Calibri" panose="020F0502020204030204" pitchFamily="34" charset="0"/>
              </a:rPr>
              <a:t> </a:t>
            </a:r>
            <a:r>
              <a:rPr lang="en-US" sz="2400" dirty="0">
                <a:latin typeface="Arial" panose="020B0604020202020204" pitchFamily="34" charset="0"/>
              </a:rPr>
              <a:t>symptoms, lesser need for hormone replacement, and lower rates of recurrence </a:t>
            </a:r>
            <a:r>
              <a:rPr lang="en-US" sz="2400" dirty="0" smtClean="0">
                <a:latin typeface="Arial" panose="020B0604020202020204" pitchFamily="34" charset="0"/>
              </a:rPr>
              <a:t>when </a:t>
            </a:r>
            <a:r>
              <a:rPr lang="en-US" sz="2400" dirty="0" smtClean="0">
                <a:latin typeface="Calibri" panose="020F0502020204030204" pitchFamily="34" charset="0"/>
              </a:rPr>
              <a:t> </a:t>
            </a:r>
            <a:r>
              <a:rPr lang="en-US" sz="2400" dirty="0">
                <a:latin typeface="Arial" panose="020B0604020202020204" pitchFamily="34" charset="0"/>
              </a:rPr>
              <a:t>compared to glucocorticoid treatment </a:t>
            </a:r>
            <a:r>
              <a:rPr lang="en-US" sz="2400" dirty="0" smtClean="0">
                <a:latin typeface="Arial" panose="020B0604020202020204" pitchFamily="34" charset="0"/>
              </a:rPr>
              <a:t>.</a:t>
            </a:r>
            <a:endParaRPr lang="en-US" dirty="0" smtClean="0">
              <a:latin typeface="Arial" panose="020B0604020202020204" pitchFamily="34" charset="0"/>
            </a:endParaRPr>
          </a:p>
          <a:p>
            <a:endParaRPr lang="en-US"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9231786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298714"/>
            <a:ext cx="9922497" cy="4949686"/>
          </a:xfrm>
        </p:spPr>
        <p:txBody>
          <a:bodyPr/>
          <a:lstStyle/>
          <a:p>
            <a:r>
              <a:rPr lang="en-US" sz="2800" dirty="0">
                <a:solidFill>
                  <a:srgbClr val="FFFF00"/>
                </a:solidFill>
                <a:latin typeface="Arial" panose="020B0604020202020204" pitchFamily="34" charset="0"/>
              </a:rPr>
              <a:t>stereotactic radiotherapy </a:t>
            </a:r>
          </a:p>
          <a:p>
            <a:pPr marL="0" lvl="0" indent="0">
              <a:buClr>
                <a:srgbClr val="B31166">
                  <a:lumMod val="60000"/>
                  <a:lumOff val="40000"/>
                </a:srgbClr>
              </a:buClr>
              <a:buNone/>
            </a:pPr>
            <a:r>
              <a:rPr lang="en-US" sz="2400" dirty="0">
                <a:solidFill>
                  <a:prstClr val="white"/>
                </a:solidFill>
                <a:latin typeface="Arial" panose="020B0604020202020204" pitchFamily="34" charset="0"/>
              </a:rPr>
              <a:t>     In cases that are refractory to both medical and </a:t>
            </a:r>
            <a:r>
              <a:rPr lang="en-US" sz="2400" dirty="0">
                <a:solidFill>
                  <a:prstClr val="white"/>
                </a:solidFill>
                <a:latin typeface="Calibri" panose="020F0502020204030204" pitchFamily="34" charset="0"/>
              </a:rPr>
              <a:t> </a:t>
            </a:r>
            <a:r>
              <a:rPr lang="en-US" sz="2400" dirty="0">
                <a:solidFill>
                  <a:prstClr val="white"/>
                </a:solidFill>
                <a:latin typeface="Arial" panose="020B0604020202020204" pitchFamily="34" charset="0"/>
              </a:rPr>
              <a:t>surgical modalities         </a:t>
            </a:r>
          </a:p>
          <a:p>
            <a:endParaRPr lang="en-US" dirty="0"/>
          </a:p>
        </p:txBody>
      </p:sp>
      <p:sp>
        <p:nvSpPr>
          <p:cNvPr id="4" name="Rectangle 3"/>
          <p:cNvSpPr/>
          <p:nvPr/>
        </p:nvSpPr>
        <p:spPr>
          <a:xfrm>
            <a:off x="251791" y="5925234"/>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Best </a:t>
            </a:r>
            <a:r>
              <a:rPr lang="en-US" dirty="0">
                <a:latin typeface="Arial" panose="020B0604020202020204" pitchFamily="34" charset="0"/>
                <a:cs typeface="Arial" panose="020B0604020202020204" pitchFamily="34" charset="0"/>
              </a:rPr>
              <a:t>Practice &amp; Research Clinical Endocrinology &amp; </a:t>
            </a:r>
            <a:r>
              <a:rPr lang="en-US" dirty="0" smtClean="0">
                <a:latin typeface="Arial" panose="020B0604020202020204" pitchFamily="34" charset="0"/>
                <a:cs typeface="Arial" panose="020B0604020202020204" pitchFamily="34" charset="0"/>
              </a:rPr>
              <a:t>Metabolism YBEEM </a:t>
            </a:r>
            <a:r>
              <a:rPr lang="en-US" dirty="0">
                <a:latin typeface="Arial" panose="020B0604020202020204" pitchFamily="34" charset="0"/>
                <a:cs typeface="Arial" panose="020B0604020202020204" pitchFamily="34" charset="0"/>
              </a:rPr>
              <a:t>2019.101371</a:t>
            </a:r>
          </a:p>
        </p:txBody>
      </p:sp>
    </p:spTree>
    <p:extLst>
      <p:ext uri="{BB962C8B-B14F-4D97-AF65-F5344CB8AC3E}">
        <p14:creationId xmlns:p14="http://schemas.microsoft.com/office/powerpoint/2010/main" val="42600228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2365" y="331304"/>
            <a:ext cx="10681252" cy="6241774"/>
          </a:xfrm>
          <a:prstGeom prst="rect">
            <a:avLst/>
          </a:prstGeom>
        </p:spPr>
      </p:pic>
    </p:spTree>
    <p:extLst>
      <p:ext uri="{BB962C8B-B14F-4D97-AF65-F5344CB8AC3E}">
        <p14:creationId xmlns:p14="http://schemas.microsoft.com/office/powerpoint/2010/main" val="27018036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5861" y="424069"/>
            <a:ext cx="10813774" cy="6215269"/>
          </a:xfrm>
          <a:prstGeom prst="rect">
            <a:avLst/>
          </a:prstGeom>
        </p:spPr>
      </p:pic>
    </p:spTree>
    <p:extLst>
      <p:ext uri="{BB962C8B-B14F-4D97-AF65-F5344CB8AC3E}">
        <p14:creationId xmlns:p14="http://schemas.microsoft.com/office/powerpoint/2010/main" val="6004779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14179"/>
            <a:ext cx="9404723" cy="1400530"/>
          </a:xfrm>
        </p:spPr>
        <p:txBody>
          <a:bodyPr/>
          <a:lstStyle/>
          <a:p>
            <a:r>
              <a:rPr lang="en-US" sz="6000" b="1" dirty="0" smtClean="0">
                <a:solidFill>
                  <a:srgbClr val="FFFF00"/>
                </a:solidFill>
              </a:rPr>
              <a:t>AGENDA:</a:t>
            </a:r>
            <a:endParaRPr lang="en-US" sz="6000" b="1" dirty="0">
              <a:solidFill>
                <a:srgbClr val="FFFF00"/>
              </a:solidFill>
            </a:endParaRPr>
          </a:p>
        </p:txBody>
      </p:sp>
      <p:sp>
        <p:nvSpPr>
          <p:cNvPr id="3" name="Content Placeholder 2"/>
          <p:cNvSpPr>
            <a:spLocks noGrp="1"/>
          </p:cNvSpPr>
          <p:nvPr>
            <p:ph idx="1"/>
          </p:nvPr>
        </p:nvSpPr>
        <p:spPr>
          <a:xfrm>
            <a:off x="646112" y="1484244"/>
            <a:ext cx="10445958" cy="5102086"/>
          </a:xfrm>
        </p:spPr>
        <p:txBody>
          <a:bodyPr>
            <a:noAutofit/>
          </a:bodyPr>
          <a:lstStyle/>
          <a:p>
            <a:r>
              <a:rPr lang="en-US" sz="2800" dirty="0" smtClean="0">
                <a:latin typeface="Arial" panose="020B0604020202020204" pitchFamily="34" charset="0"/>
              </a:rPr>
              <a:t>Introduction</a:t>
            </a:r>
          </a:p>
          <a:p>
            <a:r>
              <a:rPr lang="en-US" sz="2800" dirty="0">
                <a:latin typeface="Arial" panose="020B0604020202020204" pitchFamily="34" charset="0"/>
              </a:rPr>
              <a:t>Classification of </a:t>
            </a:r>
            <a:r>
              <a:rPr lang="en-US" sz="2800" dirty="0" smtClean="0">
                <a:latin typeface="Arial" panose="020B0604020202020204" pitchFamily="34" charset="0"/>
              </a:rPr>
              <a:t>hypophysitis</a:t>
            </a:r>
          </a:p>
          <a:p>
            <a:r>
              <a:rPr lang="en-US" sz="2800" i="1" dirty="0">
                <a:latin typeface="Arial" panose="020B0604020202020204" pitchFamily="34" charset="0"/>
              </a:rPr>
              <a:t>Novel causes of secondary </a:t>
            </a:r>
            <a:r>
              <a:rPr lang="en-US" sz="2800" i="1" dirty="0" smtClean="0">
                <a:latin typeface="Arial" panose="020B0604020202020204" pitchFamily="34" charset="0"/>
              </a:rPr>
              <a:t>hypophysitis</a:t>
            </a:r>
          </a:p>
          <a:p>
            <a:r>
              <a:rPr lang="en-US" sz="2800" dirty="0">
                <a:latin typeface="Arial" panose="020B0604020202020204" pitchFamily="34" charset="0"/>
              </a:rPr>
              <a:t>Clinical features of </a:t>
            </a:r>
            <a:r>
              <a:rPr lang="en-US" sz="2800" dirty="0" smtClean="0">
                <a:latin typeface="Arial" panose="020B0604020202020204" pitchFamily="34" charset="0"/>
              </a:rPr>
              <a:t>hypophysitis</a:t>
            </a:r>
          </a:p>
          <a:p>
            <a:r>
              <a:rPr lang="en-US" sz="2800" dirty="0">
                <a:latin typeface="Arial" panose="020B0604020202020204" pitchFamily="34" charset="0"/>
              </a:rPr>
              <a:t>Diagnosis 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Treatment </a:t>
            </a:r>
            <a:r>
              <a:rPr lang="en-US" sz="2800" dirty="0">
                <a:latin typeface="Arial" panose="020B0604020202020204" pitchFamily="34" charset="0"/>
              </a:rPr>
              <a:t>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solidFill>
                  <a:srgbClr val="FFFF00"/>
                </a:solidFill>
                <a:latin typeface="Arial" panose="020B0604020202020204" pitchFamily="34" charset="0"/>
              </a:rPr>
              <a:t>Summary</a:t>
            </a:r>
            <a:r>
              <a:rPr lang="en-US" sz="2800" dirty="0">
                <a:solidFill>
                  <a:srgbClr val="FFFF00"/>
                </a:solidFill>
                <a:latin typeface="Arial" panose="020B0604020202020204" pitchFamily="34" charset="0"/>
              </a:rPr>
              <a:t>: Challenges and Future </a:t>
            </a:r>
            <a:r>
              <a:rPr lang="en-US" sz="2800" dirty="0" smtClean="0">
                <a:solidFill>
                  <a:srgbClr val="FFFF00"/>
                </a:solidFill>
                <a:latin typeface="Arial" panose="020B0604020202020204" pitchFamily="34" charset="0"/>
              </a:rPr>
              <a:t>directions</a:t>
            </a:r>
          </a:p>
          <a:p>
            <a:r>
              <a:rPr lang="en-US" sz="2800" dirty="0" smtClean="0">
                <a:latin typeface="Arial" panose="020B0604020202020204" pitchFamily="34" charset="0"/>
              </a:rPr>
              <a:t>Practice </a:t>
            </a:r>
            <a:r>
              <a:rPr lang="en-US" sz="2800" dirty="0">
                <a:latin typeface="Arial" panose="020B0604020202020204" pitchFamily="34" charset="0"/>
              </a:rPr>
              <a:t>Points</a:t>
            </a:r>
            <a:endParaRPr lang="en-US" sz="2800" dirty="0"/>
          </a:p>
        </p:txBody>
      </p:sp>
    </p:spTree>
    <p:extLst>
      <p:ext uri="{BB962C8B-B14F-4D97-AF65-F5344CB8AC3E}">
        <p14:creationId xmlns:p14="http://schemas.microsoft.com/office/powerpoint/2010/main" val="23483738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latin typeface="Arial" panose="020B0604020202020204" pitchFamily="34" charset="0"/>
              </a:rPr>
              <a:t>Summary: Challenges and Future directions</a:t>
            </a:r>
            <a:endParaRPr lang="en-US" dirty="0">
              <a:solidFill>
                <a:srgbClr val="FFFF00"/>
              </a:solidFill>
            </a:endParaRPr>
          </a:p>
        </p:txBody>
      </p:sp>
      <p:sp>
        <p:nvSpPr>
          <p:cNvPr id="3" name="Content Placeholder 2"/>
          <p:cNvSpPr>
            <a:spLocks noGrp="1"/>
          </p:cNvSpPr>
          <p:nvPr>
            <p:ph idx="1"/>
          </p:nvPr>
        </p:nvSpPr>
        <p:spPr>
          <a:xfrm>
            <a:off x="834888" y="2052918"/>
            <a:ext cx="10230678" cy="4195481"/>
          </a:xfrm>
        </p:spPr>
        <p:txBody>
          <a:bodyPr>
            <a:normAutofit/>
          </a:bodyPr>
          <a:lstStyle/>
          <a:p>
            <a:r>
              <a:rPr lang="en-US" dirty="0">
                <a:latin typeface="Arial" panose="020B0604020202020204" pitchFamily="34" charset="0"/>
              </a:rPr>
              <a:t>A substantial wealth of knowledge has acclimated over the past decade on the pathophysiology</a:t>
            </a:r>
            <a:r>
              <a:rPr lang="en-US" dirty="0" smtClean="0">
                <a:latin typeface="Arial" panose="020B0604020202020204" pitchFamily="34" charset="0"/>
              </a:rPr>
              <a:t>,</a:t>
            </a:r>
            <a:r>
              <a:rPr lang="en-US" dirty="0" smtClean="0">
                <a:latin typeface="Calibri" panose="020F0502020204030204" pitchFamily="34" charset="0"/>
              </a:rPr>
              <a:t> </a:t>
            </a:r>
            <a:r>
              <a:rPr lang="en-US" dirty="0">
                <a:latin typeface="Arial" panose="020B0604020202020204" pitchFamily="34" charset="0"/>
              </a:rPr>
              <a:t>diagnostic approach, and treatment strategies for management of hypophysitis and </a:t>
            </a:r>
            <a:r>
              <a:rPr lang="en-US" dirty="0" smtClean="0">
                <a:latin typeface="Arial" panose="020B0604020202020204" pitchFamily="34" charset="0"/>
              </a:rPr>
              <a:t>pituitary </a:t>
            </a:r>
            <a:r>
              <a:rPr lang="en-US" dirty="0" smtClean="0">
                <a:latin typeface="Calibri" panose="020F0502020204030204" pitchFamily="34" charset="0"/>
              </a:rPr>
              <a:t> </a:t>
            </a:r>
            <a:r>
              <a:rPr lang="en-US" dirty="0">
                <a:latin typeface="Arial" panose="020B0604020202020204" pitchFamily="34" charset="0"/>
              </a:rPr>
              <a:t>autoimmune conditions</a:t>
            </a:r>
            <a:r>
              <a:rPr lang="en-US" dirty="0" smtClean="0">
                <a:latin typeface="Arial" panose="020B0604020202020204" pitchFamily="34" charset="0"/>
              </a:rPr>
              <a:t>.</a:t>
            </a:r>
          </a:p>
          <a:p>
            <a:r>
              <a:rPr lang="en-US" dirty="0" smtClean="0">
                <a:latin typeface="Arial" panose="020B0604020202020204" pitchFamily="34" charset="0"/>
              </a:rPr>
              <a:t> The</a:t>
            </a:r>
            <a:r>
              <a:rPr lang="en-US" dirty="0" smtClean="0">
                <a:latin typeface="Calibri" panose="020F0502020204030204" pitchFamily="34" charset="0"/>
              </a:rPr>
              <a:t> </a:t>
            </a:r>
            <a:r>
              <a:rPr lang="en-US" dirty="0">
                <a:latin typeface="Arial" panose="020B0604020202020204" pitchFamily="34" charset="0"/>
              </a:rPr>
              <a:t>precise classification of hypophysitis is still a matter of debate. </a:t>
            </a:r>
            <a:endParaRPr lang="en-US" dirty="0" smtClean="0">
              <a:latin typeface="Arial" panose="020B0604020202020204" pitchFamily="34" charset="0"/>
            </a:endParaRPr>
          </a:p>
          <a:p>
            <a:pPr lvl="0">
              <a:buClr>
                <a:srgbClr val="B31166">
                  <a:lumMod val="60000"/>
                  <a:lumOff val="40000"/>
                </a:srgbClr>
              </a:buClr>
            </a:pPr>
            <a:r>
              <a:rPr lang="en-US" dirty="0" smtClean="0">
                <a:latin typeface="Arial" panose="020B0604020202020204" pitchFamily="34" charset="0"/>
              </a:rPr>
              <a:t>Some </a:t>
            </a:r>
            <a:r>
              <a:rPr lang="en-US" dirty="0">
                <a:latin typeface="Arial" panose="020B0604020202020204" pitchFamily="34" charset="0"/>
              </a:rPr>
              <a:t>publications include all </a:t>
            </a:r>
            <a:r>
              <a:rPr lang="en-US" dirty="0" smtClean="0">
                <a:latin typeface="Arial" panose="020B0604020202020204" pitchFamily="34" charset="0"/>
              </a:rPr>
              <a:t>the</a:t>
            </a:r>
            <a:r>
              <a:rPr lang="en-US" dirty="0" smtClean="0">
                <a:latin typeface="Calibri" panose="020F0502020204030204" pitchFamily="34" charset="0"/>
              </a:rPr>
              <a:t> </a:t>
            </a:r>
            <a:r>
              <a:rPr lang="en-US" dirty="0">
                <a:latin typeface="Arial" panose="020B0604020202020204" pitchFamily="34" charset="0"/>
              </a:rPr>
              <a:t>autoimmune forms of hypophysitis such as those associated with vasculitis or APS under </a:t>
            </a:r>
            <a:r>
              <a:rPr lang="en-US" dirty="0" smtClean="0">
                <a:latin typeface="Arial" panose="020B0604020202020204" pitchFamily="34" charset="0"/>
              </a:rPr>
              <a:t>PHy</a:t>
            </a:r>
            <a:r>
              <a:rPr lang="en-US" dirty="0" smtClean="0">
                <a:latin typeface="Calibri" panose="020F0502020204030204" pitchFamily="34" charset="0"/>
              </a:rPr>
              <a:t> </a:t>
            </a:r>
            <a:r>
              <a:rPr lang="en-US" dirty="0" smtClean="0">
                <a:latin typeface="Arial" panose="020B0604020202020204" pitchFamily="34" charset="0"/>
              </a:rPr>
              <a:t>, </a:t>
            </a:r>
            <a:r>
              <a:rPr lang="en-US" dirty="0">
                <a:latin typeface="Arial" panose="020B0604020202020204" pitchFamily="34" charset="0"/>
              </a:rPr>
              <a:t>while others have classified hypophysitis from systemic autoimmune disease under SHy </a:t>
            </a:r>
            <a:r>
              <a:rPr lang="en-US" dirty="0" smtClean="0">
                <a:solidFill>
                  <a:prstClr val="white"/>
                </a:solidFill>
                <a:latin typeface="Arial" panose="020B0604020202020204" pitchFamily="34" charset="0"/>
              </a:rPr>
              <a:t>.</a:t>
            </a:r>
          </a:p>
          <a:p>
            <a:pPr lvl="0">
              <a:buClr>
                <a:srgbClr val="B31166">
                  <a:lumMod val="60000"/>
                  <a:lumOff val="40000"/>
                </a:srgbClr>
              </a:buClr>
            </a:pPr>
            <a:r>
              <a:rPr lang="en-US" dirty="0" smtClean="0">
                <a:solidFill>
                  <a:prstClr val="white"/>
                </a:solidFill>
                <a:latin typeface="Arial" panose="020B0604020202020204" pitchFamily="34" charset="0"/>
              </a:rPr>
              <a:t> </a:t>
            </a:r>
            <a:r>
              <a:rPr lang="en-US" dirty="0">
                <a:solidFill>
                  <a:prstClr val="white"/>
                </a:solidFill>
                <a:latin typeface="Arial" panose="020B0604020202020204" pitchFamily="34" charset="0"/>
              </a:rPr>
              <a:t>On the other hand, some forms of PHy such as IgG4Hy </a:t>
            </a:r>
            <a:r>
              <a:rPr lang="en-US" dirty="0" smtClean="0">
                <a:solidFill>
                  <a:prstClr val="white"/>
                </a:solidFill>
                <a:latin typeface="Calibri" panose="020F0502020204030204" pitchFamily="34" charset="0"/>
              </a:rPr>
              <a:t> </a:t>
            </a:r>
            <a:r>
              <a:rPr lang="en-US" dirty="0">
                <a:solidFill>
                  <a:prstClr val="white"/>
                </a:solidFill>
                <a:latin typeface="Arial" panose="020B0604020202020204" pitchFamily="34" charset="0"/>
              </a:rPr>
              <a:t>(which have </a:t>
            </a:r>
            <a:r>
              <a:rPr lang="en-US" dirty="0" smtClean="0">
                <a:solidFill>
                  <a:prstClr val="white"/>
                </a:solidFill>
                <a:latin typeface="Arial" panose="020B0604020202020204" pitchFamily="34" charset="0"/>
              </a:rPr>
              <a:t>multi-organ</a:t>
            </a:r>
            <a:r>
              <a:rPr lang="en-US" dirty="0" smtClean="0">
                <a:solidFill>
                  <a:prstClr val="white"/>
                </a:solidFill>
                <a:latin typeface="Calibri" panose="020F0502020204030204" pitchFamily="34" charset="0"/>
              </a:rPr>
              <a:t> </a:t>
            </a:r>
            <a:r>
              <a:rPr lang="en-US" dirty="0">
                <a:solidFill>
                  <a:prstClr val="white"/>
                </a:solidFill>
                <a:latin typeface="Arial" panose="020B0604020202020204" pitchFamily="34" charset="0"/>
              </a:rPr>
              <a:t>involvement) are placed under both PHy and SHy </a:t>
            </a:r>
            <a:r>
              <a:rPr lang="en-US" dirty="0" smtClean="0">
                <a:solidFill>
                  <a:prstClr val="white"/>
                </a:solidFill>
                <a:latin typeface="Arial" panose="020B0604020202020204" pitchFamily="34" charset="0"/>
              </a:rPr>
              <a:t>.</a:t>
            </a:r>
            <a:endParaRPr lang="en-US" sz="2800" dirty="0"/>
          </a:p>
        </p:txBody>
      </p:sp>
    </p:spTree>
    <p:extLst>
      <p:ext uri="{BB962C8B-B14F-4D97-AF65-F5344CB8AC3E}">
        <p14:creationId xmlns:p14="http://schemas.microsoft.com/office/powerpoint/2010/main" val="31630760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4887" y="1192696"/>
            <a:ext cx="10270435" cy="5055703"/>
          </a:xfrm>
        </p:spPr>
        <p:txBody>
          <a:bodyPr>
            <a:normAutofit/>
          </a:bodyPr>
          <a:lstStyle/>
          <a:p>
            <a:r>
              <a:rPr lang="en-US" dirty="0" smtClean="0">
                <a:latin typeface="Arial" panose="020B0604020202020204" pitchFamily="34" charset="0"/>
              </a:rPr>
              <a:t>Therefore</a:t>
            </a:r>
            <a:r>
              <a:rPr lang="en-US" dirty="0">
                <a:latin typeface="Arial" panose="020B0604020202020204" pitchFamily="34" charset="0"/>
              </a:rPr>
              <a:t>, further research </a:t>
            </a:r>
            <a:r>
              <a:rPr lang="en-US" dirty="0" smtClean="0">
                <a:latin typeface="Arial" panose="020B0604020202020204" pitchFamily="34" charset="0"/>
              </a:rPr>
              <a:t>into</a:t>
            </a:r>
            <a:r>
              <a:rPr lang="en-US" dirty="0" smtClean="0">
                <a:latin typeface="Calibri" panose="020F0502020204030204" pitchFamily="34" charset="0"/>
              </a:rPr>
              <a:t> </a:t>
            </a:r>
            <a:r>
              <a:rPr lang="en-US" dirty="0">
                <a:latin typeface="Arial" panose="020B0604020202020204" pitchFamily="34" charset="0"/>
              </a:rPr>
              <a:t>molecular and histopathological demarcation between the various forms of hypophysitis </a:t>
            </a:r>
            <a:r>
              <a:rPr lang="en-US" dirty="0" smtClean="0">
                <a:latin typeface="Arial" panose="020B0604020202020204" pitchFamily="34" charset="0"/>
              </a:rPr>
              <a:t>is</a:t>
            </a:r>
            <a:r>
              <a:rPr lang="en-US" dirty="0" smtClean="0">
                <a:latin typeface="Calibri" panose="020F0502020204030204" pitchFamily="34" charset="0"/>
              </a:rPr>
              <a:t> </a:t>
            </a:r>
            <a:r>
              <a:rPr lang="en-US" dirty="0">
                <a:latin typeface="Arial" panose="020B0604020202020204" pitchFamily="34" charset="0"/>
              </a:rPr>
              <a:t>necessary for a more precise classification of the condition</a:t>
            </a:r>
            <a:r>
              <a:rPr lang="en-US" dirty="0" smtClean="0">
                <a:latin typeface="Arial" panose="020B0604020202020204" pitchFamily="34" charset="0"/>
              </a:rPr>
              <a:t>.</a:t>
            </a:r>
          </a:p>
          <a:p>
            <a:pPr marL="0" indent="0">
              <a:buNone/>
            </a:pPr>
            <a:r>
              <a:rPr lang="en-US" dirty="0" smtClean="0">
                <a:latin typeface="Arial" panose="020B0604020202020204" pitchFamily="34" charset="0"/>
              </a:rPr>
              <a:t> </a:t>
            </a:r>
            <a:endParaRPr lang="en-US" dirty="0" smtClean="0">
              <a:latin typeface="Arial" panose="020B0604020202020204" pitchFamily="34" charset="0"/>
            </a:endParaRPr>
          </a:p>
          <a:p>
            <a:endParaRPr lang="en-US" dirty="0">
              <a:latin typeface="Arial" panose="020B0604020202020204" pitchFamily="34" charset="0"/>
            </a:endParaRPr>
          </a:p>
          <a:p>
            <a:r>
              <a:rPr lang="en-US" dirty="0" smtClean="0">
                <a:latin typeface="Arial" panose="020B0604020202020204" pitchFamily="34" charset="0"/>
              </a:rPr>
              <a:t> </a:t>
            </a:r>
            <a:r>
              <a:rPr lang="en-US" dirty="0">
                <a:latin typeface="Arial" panose="020B0604020202020204" pitchFamily="34" charset="0"/>
              </a:rPr>
              <a:t>F</a:t>
            </a:r>
            <a:r>
              <a:rPr lang="en-US" dirty="0" smtClean="0">
                <a:latin typeface="Arial" panose="020B0604020202020204" pitchFamily="34" charset="0"/>
              </a:rPr>
              <a:t>uture </a:t>
            </a:r>
            <a:r>
              <a:rPr lang="en-US" dirty="0">
                <a:latin typeface="Arial" panose="020B0604020202020204" pitchFamily="34" charset="0"/>
              </a:rPr>
              <a:t>investigations </a:t>
            </a:r>
            <a:r>
              <a:rPr lang="en-US" dirty="0" smtClean="0">
                <a:latin typeface="Arial" panose="020B0604020202020204" pitchFamily="34" charset="0"/>
              </a:rPr>
              <a:t>on</a:t>
            </a:r>
            <a:r>
              <a:rPr lang="en-US" dirty="0" smtClean="0">
                <a:latin typeface="Calibri" panose="020F0502020204030204" pitchFamily="34" charset="0"/>
              </a:rPr>
              <a:t> </a:t>
            </a:r>
            <a:r>
              <a:rPr lang="en-US" dirty="0">
                <a:latin typeface="Arial" panose="020B0604020202020204" pitchFamily="34" charset="0"/>
              </a:rPr>
              <a:t>the role of autoantibodies and HLA phenotypes in the pathogenesis of AHy could provide </a:t>
            </a:r>
            <a:r>
              <a:rPr lang="en-US" dirty="0" smtClean="0">
                <a:latin typeface="Arial" panose="020B0604020202020204" pitchFamily="34" charset="0"/>
              </a:rPr>
              <a:t>more insights </a:t>
            </a:r>
            <a:r>
              <a:rPr lang="en-US" dirty="0">
                <a:latin typeface="Arial" panose="020B0604020202020204" pitchFamily="34" charset="0"/>
              </a:rPr>
              <a:t>into the relationship between the pituitary gland and the immune system. </a:t>
            </a:r>
            <a:endParaRPr lang="en-US" dirty="0" smtClean="0">
              <a:latin typeface="Arial" panose="020B0604020202020204" pitchFamily="34" charset="0"/>
            </a:endParaRPr>
          </a:p>
        </p:txBody>
      </p:sp>
    </p:spTree>
    <p:extLst>
      <p:ext uri="{BB962C8B-B14F-4D97-AF65-F5344CB8AC3E}">
        <p14:creationId xmlns:p14="http://schemas.microsoft.com/office/powerpoint/2010/main" val="24573001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14179"/>
            <a:ext cx="9404723" cy="1400530"/>
          </a:xfrm>
        </p:spPr>
        <p:txBody>
          <a:bodyPr/>
          <a:lstStyle/>
          <a:p>
            <a:r>
              <a:rPr lang="en-US" sz="6000" b="1" dirty="0" smtClean="0">
                <a:solidFill>
                  <a:srgbClr val="FFFF00"/>
                </a:solidFill>
              </a:rPr>
              <a:t>AGENDA:</a:t>
            </a:r>
            <a:endParaRPr lang="en-US" sz="6000" b="1" dirty="0">
              <a:solidFill>
                <a:srgbClr val="FFFF00"/>
              </a:solidFill>
            </a:endParaRPr>
          </a:p>
        </p:txBody>
      </p:sp>
      <p:sp>
        <p:nvSpPr>
          <p:cNvPr id="3" name="Content Placeholder 2"/>
          <p:cNvSpPr>
            <a:spLocks noGrp="1"/>
          </p:cNvSpPr>
          <p:nvPr>
            <p:ph idx="1"/>
          </p:nvPr>
        </p:nvSpPr>
        <p:spPr>
          <a:xfrm>
            <a:off x="646112" y="1484244"/>
            <a:ext cx="10445958" cy="5102086"/>
          </a:xfrm>
        </p:spPr>
        <p:txBody>
          <a:bodyPr>
            <a:noAutofit/>
          </a:bodyPr>
          <a:lstStyle/>
          <a:p>
            <a:r>
              <a:rPr lang="en-US" sz="2800" dirty="0" smtClean="0">
                <a:latin typeface="Arial" panose="020B0604020202020204" pitchFamily="34" charset="0"/>
              </a:rPr>
              <a:t>Introduction</a:t>
            </a:r>
          </a:p>
          <a:p>
            <a:r>
              <a:rPr lang="en-US" sz="2800" dirty="0">
                <a:latin typeface="Arial" panose="020B0604020202020204" pitchFamily="34" charset="0"/>
              </a:rPr>
              <a:t>Classification of </a:t>
            </a:r>
            <a:r>
              <a:rPr lang="en-US" sz="2800" dirty="0" smtClean="0">
                <a:latin typeface="Arial" panose="020B0604020202020204" pitchFamily="34" charset="0"/>
              </a:rPr>
              <a:t>hypophysitis</a:t>
            </a:r>
          </a:p>
          <a:p>
            <a:r>
              <a:rPr lang="en-US" sz="2800" i="1" dirty="0">
                <a:latin typeface="Arial" panose="020B0604020202020204" pitchFamily="34" charset="0"/>
              </a:rPr>
              <a:t>Novel causes of secondary </a:t>
            </a:r>
            <a:r>
              <a:rPr lang="en-US" sz="2800" i="1" dirty="0" smtClean="0">
                <a:latin typeface="Arial" panose="020B0604020202020204" pitchFamily="34" charset="0"/>
              </a:rPr>
              <a:t>hypophysitis</a:t>
            </a:r>
          </a:p>
          <a:p>
            <a:r>
              <a:rPr lang="en-US" sz="2800" dirty="0">
                <a:latin typeface="Arial" panose="020B0604020202020204" pitchFamily="34" charset="0"/>
              </a:rPr>
              <a:t>Clinical features of </a:t>
            </a:r>
            <a:r>
              <a:rPr lang="en-US" sz="2800" dirty="0" smtClean="0">
                <a:latin typeface="Arial" panose="020B0604020202020204" pitchFamily="34" charset="0"/>
              </a:rPr>
              <a:t>hypophysitis</a:t>
            </a:r>
          </a:p>
          <a:p>
            <a:r>
              <a:rPr lang="en-US" sz="2800" dirty="0">
                <a:latin typeface="Arial" panose="020B0604020202020204" pitchFamily="34" charset="0"/>
              </a:rPr>
              <a:t>Diagnosis 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Treatment </a:t>
            </a:r>
            <a:r>
              <a:rPr lang="en-US" sz="2800" dirty="0">
                <a:latin typeface="Arial" panose="020B0604020202020204" pitchFamily="34" charset="0"/>
              </a:rPr>
              <a:t>of </a:t>
            </a:r>
            <a:r>
              <a:rPr lang="en-US" sz="2800" dirty="0" smtClean="0">
                <a:latin typeface="Arial" panose="020B0604020202020204" pitchFamily="34" charset="0"/>
              </a:rPr>
              <a:t>hypophysitis</a:t>
            </a:r>
            <a:endParaRPr lang="en-US" sz="2800" dirty="0">
              <a:latin typeface="Arial" panose="020B0604020202020204" pitchFamily="34" charset="0"/>
            </a:endParaRPr>
          </a:p>
          <a:p>
            <a:r>
              <a:rPr lang="en-US" sz="2800" dirty="0" smtClean="0">
                <a:latin typeface="Arial" panose="020B0604020202020204" pitchFamily="34" charset="0"/>
              </a:rPr>
              <a:t>Summary</a:t>
            </a:r>
            <a:r>
              <a:rPr lang="en-US" sz="2800" dirty="0">
                <a:latin typeface="Arial" panose="020B0604020202020204" pitchFamily="34" charset="0"/>
              </a:rPr>
              <a:t>: Challenges and Future </a:t>
            </a:r>
            <a:r>
              <a:rPr lang="en-US" sz="2800" dirty="0" smtClean="0">
                <a:latin typeface="Arial" panose="020B0604020202020204" pitchFamily="34" charset="0"/>
              </a:rPr>
              <a:t>directions</a:t>
            </a:r>
          </a:p>
          <a:p>
            <a:r>
              <a:rPr lang="en-US" sz="2800" dirty="0" smtClean="0">
                <a:solidFill>
                  <a:srgbClr val="FFFF00"/>
                </a:solidFill>
                <a:latin typeface="Arial" panose="020B0604020202020204" pitchFamily="34" charset="0"/>
              </a:rPr>
              <a:t>Practice </a:t>
            </a:r>
            <a:r>
              <a:rPr lang="en-US" sz="2800" dirty="0">
                <a:solidFill>
                  <a:srgbClr val="FFFF00"/>
                </a:solidFill>
                <a:latin typeface="Arial" panose="020B0604020202020204" pitchFamily="34" charset="0"/>
              </a:rPr>
              <a:t>Points</a:t>
            </a:r>
            <a:endParaRPr lang="en-US" sz="2800" dirty="0">
              <a:solidFill>
                <a:srgbClr val="FFFF00"/>
              </a:solidFill>
            </a:endParaRPr>
          </a:p>
        </p:txBody>
      </p:sp>
    </p:spTree>
    <p:extLst>
      <p:ext uri="{BB962C8B-B14F-4D97-AF65-F5344CB8AC3E}">
        <p14:creationId xmlns:p14="http://schemas.microsoft.com/office/powerpoint/2010/main" val="37906603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FFFF00"/>
                </a:solidFill>
                <a:latin typeface="Arial" panose="020B0604020202020204" pitchFamily="34" charset="0"/>
              </a:rPr>
              <a:t>Practice Points</a:t>
            </a:r>
            <a:endParaRPr lang="en-US" dirty="0">
              <a:solidFill>
                <a:srgbClr val="FFFF00"/>
              </a:solidFill>
            </a:endParaRPr>
          </a:p>
        </p:txBody>
      </p:sp>
      <p:sp>
        <p:nvSpPr>
          <p:cNvPr id="3" name="Content Placeholder 2"/>
          <p:cNvSpPr>
            <a:spLocks noGrp="1"/>
          </p:cNvSpPr>
          <p:nvPr>
            <p:ph idx="1"/>
          </p:nvPr>
        </p:nvSpPr>
        <p:spPr>
          <a:xfrm>
            <a:off x="1103312" y="1656522"/>
            <a:ext cx="9935749" cy="4591877"/>
          </a:xfrm>
        </p:spPr>
        <p:txBody>
          <a:bodyPr>
            <a:normAutofit/>
          </a:bodyPr>
          <a:lstStyle/>
          <a:p>
            <a:r>
              <a:rPr lang="en-US" dirty="0">
                <a:latin typeface="Arial" panose="020B0604020202020204" pitchFamily="34" charset="0"/>
              </a:rPr>
              <a:t>Hypophysitis is a heterogeneous condition that leads to inflammation of the sella </a:t>
            </a:r>
            <a:r>
              <a:rPr lang="en-US" dirty="0" smtClean="0">
                <a:latin typeface="Arial" panose="020B0604020202020204" pitchFamily="34" charset="0"/>
              </a:rPr>
              <a:t>and/or suprasellar </a:t>
            </a:r>
            <a:r>
              <a:rPr lang="en-US" dirty="0">
                <a:latin typeface="Arial" panose="020B0604020202020204" pitchFamily="34" charset="0"/>
              </a:rPr>
              <a:t>region, potentially resulting in hormonal deficiencies and/or mass effects</a:t>
            </a:r>
          </a:p>
          <a:p>
            <a:r>
              <a:rPr lang="en-US" dirty="0" smtClean="0">
                <a:latin typeface="Calibri" panose="020F0502020204030204" pitchFamily="34" charset="0"/>
              </a:rPr>
              <a:t> </a:t>
            </a:r>
            <a:r>
              <a:rPr lang="en-US" dirty="0" smtClean="0">
                <a:latin typeface="Arial" panose="020B0604020202020204" pitchFamily="34" charset="0"/>
              </a:rPr>
              <a:t>A </a:t>
            </a:r>
            <a:r>
              <a:rPr lang="en-US" dirty="0">
                <a:latin typeface="Arial" panose="020B0604020202020204" pitchFamily="34" charset="0"/>
              </a:rPr>
              <a:t>preponderance of hypophysitis subtypes have an underlying autoimmune aetiology</a:t>
            </a:r>
          </a:p>
          <a:p>
            <a:r>
              <a:rPr lang="en-US" dirty="0" smtClean="0">
                <a:latin typeface="Arial" panose="020B0604020202020204" pitchFamily="34" charset="0"/>
              </a:rPr>
              <a:t>The </a:t>
            </a:r>
            <a:r>
              <a:rPr lang="en-US" dirty="0">
                <a:latin typeface="Arial" panose="020B0604020202020204" pitchFamily="34" charset="0"/>
              </a:rPr>
              <a:t>overall incidence and prevalence of hypophysitis has dramatically increased </a:t>
            </a:r>
            <a:r>
              <a:rPr lang="en-US" dirty="0" smtClean="0">
                <a:latin typeface="Arial" panose="020B0604020202020204" pitchFamily="34" charset="0"/>
              </a:rPr>
              <a:t>over the </a:t>
            </a:r>
            <a:r>
              <a:rPr lang="en-US" dirty="0">
                <a:latin typeface="Arial" panose="020B0604020202020204" pitchFamily="34" charset="0"/>
              </a:rPr>
              <a:t>past decade, with a rise in the occurrence of certain forms of hypophysitis such </a:t>
            </a:r>
            <a:r>
              <a:rPr lang="en-US" dirty="0" smtClean="0">
                <a:latin typeface="Arial" panose="020B0604020202020204" pitchFamily="34" charset="0"/>
              </a:rPr>
              <a:t>as</a:t>
            </a:r>
            <a:r>
              <a:rPr lang="en-US" dirty="0" smtClean="0">
                <a:latin typeface="Calibri" panose="020F0502020204030204" pitchFamily="34" charset="0"/>
              </a:rPr>
              <a:t> </a:t>
            </a:r>
            <a:r>
              <a:rPr lang="en-US" dirty="0">
                <a:latin typeface="Arial" panose="020B0604020202020204" pitchFamily="34" charset="0"/>
              </a:rPr>
              <a:t>IgG4 hypophysitis (IgG4Hy) and immune checkpoint inhibitor induced </a:t>
            </a:r>
            <a:r>
              <a:rPr lang="en-US" dirty="0" smtClean="0">
                <a:latin typeface="Arial" panose="020B0604020202020204" pitchFamily="34" charset="0"/>
              </a:rPr>
              <a:t>hypophysitis </a:t>
            </a:r>
            <a:r>
              <a:rPr lang="en-US" dirty="0" smtClean="0">
                <a:latin typeface="Calibri" panose="020F0502020204030204" pitchFamily="34" charset="0"/>
              </a:rPr>
              <a:t> </a:t>
            </a:r>
            <a:r>
              <a:rPr lang="en-US" dirty="0">
                <a:latin typeface="Arial" panose="020B0604020202020204" pitchFamily="34" charset="0"/>
              </a:rPr>
              <a:t>(ICIHy)</a:t>
            </a:r>
            <a:endParaRPr lang="en-US" dirty="0"/>
          </a:p>
        </p:txBody>
      </p:sp>
    </p:spTree>
    <p:extLst>
      <p:ext uri="{BB962C8B-B14F-4D97-AF65-F5344CB8AC3E}">
        <p14:creationId xmlns:p14="http://schemas.microsoft.com/office/powerpoint/2010/main" val="1068656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4214</TotalTime>
  <Words>6038</Words>
  <Application>Microsoft Office PowerPoint</Application>
  <PresentationFormat>Widescreen</PresentationFormat>
  <Paragraphs>523</Paragraphs>
  <Slides>101</Slides>
  <Notes>0</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101</vt:i4>
      </vt:variant>
    </vt:vector>
  </HeadingPairs>
  <TitlesOfParts>
    <vt:vector size="125" baseType="lpstr">
      <vt:lpstr>AdvOT49bbc31f.I</vt:lpstr>
      <vt:lpstr>AdvOT6c1def61.B</vt:lpstr>
      <vt:lpstr>AdvOTebabd7da</vt:lpstr>
      <vt:lpstr>AdvOTebabd7da+20</vt:lpstr>
      <vt:lpstr>AdvPS586B</vt:lpstr>
      <vt:lpstr>AGaramond-Bold</vt:lpstr>
      <vt:lpstr>Arial</vt:lpstr>
      <vt:lpstr>ArialUnicodeMS</vt:lpstr>
      <vt:lpstr>Calibri</vt:lpstr>
      <vt:lpstr>Calibri,Bold</vt:lpstr>
      <vt:lpstr>Century Gothic</vt:lpstr>
      <vt:lpstr>Frutiger LT Std 55 Roman</vt:lpstr>
      <vt:lpstr>FrutigerLTStd-Bold</vt:lpstr>
      <vt:lpstr>FrutigerLTStd-Roman</vt:lpstr>
      <vt:lpstr>Gill Sans MT</vt:lpstr>
      <vt:lpstr>MyriadPro-Light</vt:lpstr>
      <vt:lpstr>MyriadPro-SemiboldIt</vt:lpstr>
      <vt:lpstr>STIXGeneral</vt:lpstr>
      <vt:lpstr>Symbol</vt:lpstr>
      <vt:lpstr>ThiemeArgo2011-Light</vt:lpstr>
      <vt:lpstr>Times New Roman</vt:lpstr>
      <vt:lpstr>Wingdings</vt:lpstr>
      <vt:lpstr>Wingdings 3</vt:lpstr>
      <vt:lpstr>Ion</vt:lpstr>
      <vt:lpstr>PowerPoint Presentation</vt:lpstr>
      <vt:lpstr>Hypophysitis:   An update on the novel forms,   diagnosis and management of disorders of pituitary inflammation</vt:lpstr>
      <vt:lpstr>Article used:</vt:lpstr>
      <vt:lpstr>AGENDA:</vt:lpstr>
      <vt:lpstr>Introduction:</vt:lpstr>
      <vt:lpstr>PowerPoint Presentation</vt:lpstr>
      <vt:lpstr>AGENDA:</vt:lpstr>
      <vt:lpstr>Classification of hypophysitis:</vt:lpstr>
      <vt:lpstr>PowerPoint Presentation</vt:lpstr>
      <vt:lpstr>Autoimmune hypophysitis (AHy)</vt:lpstr>
      <vt:lpstr>PowerPoint Presentation</vt:lpstr>
      <vt:lpstr>PowerPoint Presentation</vt:lpstr>
      <vt:lpstr>Lymphocytic hypophysitis </vt:lpstr>
      <vt:lpstr>PowerPoint Presentation</vt:lpstr>
      <vt:lpstr>PowerPoint Presentation</vt:lpstr>
      <vt:lpstr>PowerPoint Presentation</vt:lpstr>
      <vt:lpstr>Granulomatous hypophysitis</vt:lpstr>
      <vt:lpstr>PowerPoint Presentation</vt:lpstr>
      <vt:lpstr>IgG-4 hypophysitis</vt:lpstr>
      <vt:lpstr>PowerPoint Presentation</vt:lpstr>
      <vt:lpstr>PowerPoint Presentation</vt:lpstr>
      <vt:lpstr>   Xanthomatous hypophysitis</vt:lpstr>
      <vt:lpstr>PowerPoint Presentation</vt:lpstr>
      <vt:lpstr>Necrotizing and mixed forms of hypophysitis</vt:lpstr>
      <vt:lpstr>PowerPoint Presentation</vt:lpstr>
      <vt:lpstr>   Mixed forms of hypophysitis </vt:lpstr>
      <vt:lpstr> Secondary hypophysitis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forms of secondary hypophysitis</vt:lpstr>
      <vt:lpstr>PowerPoint Presentation</vt:lpstr>
      <vt:lpstr>AGENDA:</vt:lpstr>
      <vt:lpstr>Novel causes of secondary hypophysitis</vt:lpstr>
      <vt:lpstr>PowerPoint Presentation</vt:lpstr>
      <vt:lpstr>AGENDA:</vt:lpstr>
      <vt:lpstr>Clinical features of hypophysitis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Diagnosis of hypophysitis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Treatment of hypophysitis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Hormonal defects of patients present at diagnosis and at the end of follow-up.  White open boxes: Normal; Solid black boxes: Deficiency All 4 PH and 4 out of 8 INH were treated with glucocorticoids. defective anterior pituitary function recovered only in the two patients without diabetes insipidus (50%) and panhypopituitarism persisted, along with diabetes insipidus, in the remaining 2 (50%).  In all INH patients, either treated or untreated,  diabetes insipidus persisted in all.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Summary: Challenges and Future directions</vt:lpstr>
      <vt:lpstr>PowerPoint Presentation</vt:lpstr>
      <vt:lpstr>AGENDA:</vt:lpstr>
      <vt:lpstr>Practice Points</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Hypophysitis: An update on the novel forms, diagnosis and management of disorders of pituitary inflammation</dc:title>
  <dc:creator>ASUS i3</dc:creator>
  <cp:lastModifiedBy>ASUS i3</cp:lastModifiedBy>
  <cp:revision>290</cp:revision>
  <dcterms:created xsi:type="dcterms:W3CDTF">2020-05-12T13:47:50Z</dcterms:created>
  <dcterms:modified xsi:type="dcterms:W3CDTF">2020-05-17T20:57:27Z</dcterms:modified>
</cp:coreProperties>
</file>